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5" r:id="rId3"/>
    <p:sldId id="276" r:id="rId4"/>
    <p:sldId id="277" r:id="rId5"/>
    <p:sldId id="279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0" r:id="rId25"/>
    <p:sldId id="301" r:id="rId26"/>
    <p:sldId id="302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howGuides="1">
      <p:cViewPr varScale="1">
        <p:scale>
          <a:sx n="74" d="100"/>
          <a:sy n="74" d="100"/>
        </p:scale>
        <p:origin x="378" y="7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A3D6-DD08-4E19-9918-53CBF6FC53B8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F15-EC1E-42B5-A7EC-BE46C9AF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1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A3D6-DD08-4E19-9918-53CBF6FC53B8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F15-EC1E-42B5-A7EC-BE46C9AF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1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A3D6-DD08-4E19-9918-53CBF6FC53B8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F15-EC1E-42B5-A7EC-BE46C9AF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572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76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466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273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3631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6514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6628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036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A3D6-DD08-4E19-9918-53CBF6FC53B8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F15-EC1E-42B5-A7EC-BE46C9AF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95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1187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402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6544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1887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6975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424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9754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723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6425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393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A3D6-DD08-4E19-9918-53CBF6FC53B8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F15-EC1E-42B5-A7EC-BE46C9AF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06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0900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6310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7195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0290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064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8251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9183"/>
            <a:ext cx="12188825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749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A3D6-DD08-4E19-9918-53CBF6FC53B8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F15-EC1E-42B5-A7EC-BE46C9AF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1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A3D6-DD08-4E19-9918-53CBF6FC53B8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F15-EC1E-42B5-A7EC-BE46C9AF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9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A3D6-DD08-4E19-9918-53CBF6FC53B8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F15-EC1E-42B5-A7EC-BE46C9AF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8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A3D6-DD08-4E19-9918-53CBF6FC53B8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F15-EC1E-42B5-A7EC-BE46C9AF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0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A3D6-DD08-4E19-9918-53CBF6FC53B8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F15-EC1E-42B5-A7EC-BE46C9AF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A3D6-DD08-4E19-9918-53CBF6FC53B8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F15-EC1E-42B5-A7EC-BE46C9AF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5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AA3D6-DD08-4E19-9918-53CBF6FC53B8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14F15-EC1E-42B5-A7EC-BE46C9AF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5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04" r:id="rId13"/>
    <p:sldLayoutId id="2147483705" r:id="rId14"/>
    <p:sldLayoutId id="2147483707" r:id="rId15"/>
    <p:sldLayoutId id="2147483708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132012" y="457200"/>
            <a:ext cx="9296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altLang="ko-KR" sz="3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B Nazanin" panose="00000400000000000000" pitchFamily="2" charset="-78"/>
              </a:rPr>
              <a:t>مروری </a:t>
            </a:r>
            <a:r>
              <a:rPr lang="fa-IR" altLang="ko-KR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B Nazanin" panose="00000400000000000000" pitchFamily="2" charset="-78"/>
              </a:rPr>
              <a:t>بر مراقبت های ادغام یافته کودک سالم</a:t>
            </a:r>
            <a:endParaRPr lang="en-US" altLang="ko-KR" sz="3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B Nazanin" panose="00000400000000000000" pitchFamily="2" charset="-78"/>
            </a:endParaRPr>
          </a:p>
          <a:p>
            <a:pPr algn="ctr" rtl="1"/>
            <a:endParaRPr lang="fa-IR" altLang="ko-KR" sz="3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B Nazanin" panose="00000400000000000000" pitchFamily="2" charset="-78"/>
            </a:endParaRPr>
          </a:p>
          <a:p>
            <a:pPr algn="ctr" rtl="1"/>
            <a:endParaRPr lang="en-US" altLang="ko-KR" sz="3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B Nazanin" panose="00000400000000000000" pitchFamily="2" charset="-78"/>
            </a:endParaRPr>
          </a:p>
          <a:p>
            <a:pPr algn="ctr" rtl="1"/>
            <a:r>
              <a:rPr lang="fa-IR" altLang="ko-KR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B Nazanin" panose="00000400000000000000" pitchFamily="2" charset="-78"/>
              </a:rPr>
              <a:t>اداره سلامت کودکان </a:t>
            </a:r>
          </a:p>
          <a:p>
            <a:pPr algn="ctr" rtl="1"/>
            <a:r>
              <a:rPr lang="fa-IR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B Nazanin" panose="00000400000000000000" pitchFamily="2" charset="-78"/>
              </a:rPr>
              <a:t>دفتر سلامت جمعیت، خانواده و مدارس</a:t>
            </a:r>
          </a:p>
          <a:p>
            <a:pPr algn="ctr" rtl="1"/>
            <a:r>
              <a:rPr lang="fa-IR" altLang="ko-K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B Nazanin" panose="00000400000000000000" pitchFamily="2" charset="-78"/>
              </a:rPr>
              <a:t>وزارت بهداشت، درمان و آموزش پزشکی</a:t>
            </a:r>
          </a:p>
          <a:p>
            <a:pPr algn="ctr" rtl="1"/>
            <a:endParaRPr lang="fa-IR" altLang="ko-KR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B Nazanin" panose="00000400000000000000" pitchFamily="2" charset="-78"/>
            </a:endParaRPr>
          </a:p>
          <a:p>
            <a:pPr algn="ctr" rtl="1"/>
            <a:endParaRPr lang="fa-IR" altLang="ko-KR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B Nazanin" panose="00000400000000000000" pitchFamily="2" charset="-78"/>
            </a:endParaRPr>
          </a:p>
          <a:p>
            <a:pPr algn="ctr" rtl="1"/>
            <a:endParaRPr lang="fa-IR" altLang="ko-KR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B Nazanin" panose="00000400000000000000" pitchFamily="2" charset="-78"/>
            </a:endParaRPr>
          </a:p>
          <a:p>
            <a:pPr algn="ctr" rtl="1"/>
            <a:r>
              <a:rPr lang="fa-IR" altLang="ko-KR" sz="2000" b="1" dirty="0">
                <a:solidFill>
                  <a:srgbClr val="BABABA">
                    <a:lumMod val="50000"/>
                  </a:srgbClr>
                </a:solidFill>
                <a:latin typeface="Arial" pitchFamily="34" charset="0"/>
                <a:cs typeface="B Nazanin" panose="00000400000000000000" pitchFamily="2" charset="-78"/>
              </a:rPr>
              <a:t>اسفند  ماه </a:t>
            </a:r>
            <a:r>
              <a:rPr lang="fa-IR" altLang="ko-KR" sz="2000" b="1" dirty="0" smtClean="0">
                <a:solidFill>
                  <a:srgbClr val="BABABA">
                    <a:lumMod val="50000"/>
                  </a:srgbClr>
                </a:solidFill>
                <a:latin typeface="Arial" pitchFamily="34" charset="0"/>
                <a:cs typeface="B Nazanin" panose="00000400000000000000" pitchFamily="2" charset="-78"/>
              </a:rPr>
              <a:t>1400</a:t>
            </a:r>
            <a:endParaRPr lang="fa-IR" altLang="ko-KR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B Nazanin" panose="00000400000000000000" pitchFamily="2" charset="-78"/>
            </a:endParaRPr>
          </a:p>
          <a:p>
            <a:pPr algn="ctr" rtl="1"/>
            <a:endParaRPr lang="fa-IR" altLang="ko-KR" sz="3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012" y="228600"/>
            <a:ext cx="6840760" cy="573360"/>
          </a:xfrm>
        </p:spPr>
        <p:txBody>
          <a:bodyPr/>
          <a:lstStyle/>
          <a:p>
            <a:pPr algn="ctr" rtl="1"/>
            <a:r>
              <a:rPr lang="fa-IR" altLang="ko-KR" sz="3200" dirty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ارزیابی تکامل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1563" y="1295400"/>
            <a:ext cx="9847262" cy="4464050"/>
          </a:xfrm>
        </p:spPr>
        <p:txBody>
          <a:bodyPr>
            <a:noAutofit/>
          </a:bodyPr>
          <a:lstStyle/>
          <a:p>
            <a:pPr marL="628650" lvl="1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علائم هشدار دهنده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red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flag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 در 2، 9، 18، 48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ماه </a:t>
            </a:r>
            <a:endParaRPr lang="fa-IR" dirty="0">
              <a:solidFill>
                <a:schemeClr val="accent6">
                  <a:lumMod val="50000"/>
                </a:schemeClr>
              </a:solidFill>
              <a:latin typeface="Candara"/>
              <a:cs typeface="B Nazanin" panose="00000400000000000000" pitchFamily="2" charset="-78"/>
            </a:endParaRPr>
          </a:p>
          <a:p>
            <a:pPr marL="628650" lvl="1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ASQ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 در 6، 12، 24، 36 و 60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ماه </a:t>
            </a:r>
            <a:endParaRPr lang="fa-IR" dirty="0">
              <a:solidFill>
                <a:schemeClr val="accent6">
                  <a:lumMod val="50000"/>
                </a:schemeClr>
              </a:solidFill>
              <a:latin typeface="Candara"/>
              <a:cs typeface="B Nazanin" panose="00000400000000000000" pitchFamily="2" charset="-78"/>
            </a:endParaRPr>
          </a:p>
          <a:p>
            <a:pPr marL="628650" lvl="1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برای نوزادان زود متولد شده در سنین 2، 9، 18 و 48 </a:t>
            </a:r>
            <a:r>
              <a:rPr lang="fa-IR" dirty="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ماه </a:t>
            </a:r>
            <a:r>
              <a:rPr lang="fa-IR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نیز </a:t>
            </a:r>
            <a:r>
              <a:rPr lang="en-US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ASQ</a:t>
            </a:r>
            <a:r>
              <a:rPr lang="fa-IR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 تکمیل می شود </a:t>
            </a:r>
          </a:p>
        </p:txBody>
      </p:sp>
    </p:spTree>
    <p:extLst>
      <p:ext uri="{BB962C8B-B14F-4D97-AF65-F5344CB8AC3E}">
        <p14:creationId xmlns:p14="http://schemas.microsoft.com/office/powerpoint/2010/main" val="15245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012" y="154476"/>
            <a:ext cx="6840760" cy="573360"/>
          </a:xfrm>
        </p:spPr>
        <p:txBody>
          <a:bodyPr/>
          <a:lstStyle/>
          <a:p>
            <a:pPr algn="ctr" rtl="1"/>
            <a:r>
              <a:rPr lang="fa-IR" altLang="ko-KR" sz="3200" dirty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جدول غربالگری تکامل 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13" y="927100"/>
            <a:ext cx="5700712" cy="2028825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09" y="3040881"/>
            <a:ext cx="6193703" cy="371783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21706" y="52778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err="1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ترم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812" y="2376016"/>
            <a:ext cx="212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زود متولد شده</a:t>
            </a:r>
            <a:endParaRPr lang="en-US" sz="20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37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896" y="152400"/>
            <a:ext cx="6018212" cy="685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fa-IR" sz="3200" dirty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علائم هشدار دهنده تکامل </a:t>
            </a:r>
            <a:endParaRPr lang="en-US" sz="32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762000"/>
            <a:ext cx="5322809" cy="376568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743200"/>
            <a:ext cx="5532936" cy="38913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35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012" y="152400"/>
            <a:ext cx="5408612" cy="609600"/>
          </a:xfrm>
        </p:spPr>
        <p:txBody>
          <a:bodyPr/>
          <a:lstStyle/>
          <a:p>
            <a:pPr algn="ctr"/>
            <a:r>
              <a:rPr lang="fa-IR" sz="3200" dirty="0">
                <a:solidFill>
                  <a:schemeClr val="accent6">
                    <a:lumMod val="50000"/>
                  </a:schemeClr>
                </a:solidFill>
                <a:latin typeface="Speak Pro"/>
                <a:cs typeface="B Nazanin" panose="00000400000000000000" pitchFamily="2" charset="-78"/>
              </a:rPr>
              <a:t>توصیه های ارتقای تکامل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807110"/>
            <a:ext cx="10515600" cy="598519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8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612" y="304800"/>
            <a:ext cx="6840760" cy="573360"/>
          </a:xfrm>
        </p:spPr>
        <p:txBody>
          <a:bodyPr/>
          <a:lstStyle/>
          <a:p>
            <a:pPr algn="ctr" rtl="1"/>
            <a:r>
              <a:rPr lang="fa-IR" altLang="ko-KR" sz="3200" dirty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ارزیابی فشار خون 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89163" y="1524000"/>
            <a:ext cx="9999662" cy="4495800"/>
          </a:xfrm>
        </p:spPr>
        <p:txBody>
          <a:bodyPr>
            <a:noAutofit/>
          </a:bodyPr>
          <a:lstStyle/>
          <a:p>
            <a:pPr marL="628650" lvl="1" indent="-228600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3 سالگی توسط پزشک </a:t>
            </a:r>
          </a:p>
          <a:p>
            <a:pPr marL="628650" lvl="1" indent="-228600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برای کودکان با عوامل خطر در سنین زیر 3 سال توسط متخصص کودکان:</a:t>
            </a:r>
          </a:p>
          <a:p>
            <a:pPr marL="1028700" lvl="2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کودکان زود متولد شده </a:t>
            </a:r>
          </a:p>
          <a:p>
            <a:pPr marL="1028700" lvl="2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کودکان با وزن تولد کمتر از 1500 گرم </a:t>
            </a:r>
          </a:p>
          <a:p>
            <a:pPr marL="1028700" lvl="2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سابقه بستری در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NICU</a:t>
            </a:r>
            <a:endParaRPr lang="fa-IR" dirty="0" smtClean="0">
              <a:solidFill>
                <a:schemeClr val="accent6">
                  <a:lumMod val="50000"/>
                </a:schemeClr>
              </a:solidFill>
              <a:latin typeface="Candara"/>
              <a:cs typeface="B Nazanin" panose="00000400000000000000" pitchFamily="2" charset="-78"/>
            </a:endParaRPr>
          </a:p>
          <a:p>
            <a:pPr marL="1028700" lvl="2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ابتلا کودک به دیابت </a:t>
            </a:r>
          </a:p>
          <a:p>
            <a:pPr marL="1028700" lvl="2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کودکان چاق </a:t>
            </a:r>
          </a:p>
          <a:p>
            <a:pPr marL="1028700" lvl="2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سایر عوامل خطری که در </a:t>
            </a:r>
            <a:r>
              <a:rPr lang="fa-IR" dirty="0" err="1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بوکلت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 پزشک نوشته شده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ndar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77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012" y="228600"/>
            <a:ext cx="6840760" cy="721568"/>
          </a:xfrm>
        </p:spPr>
        <p:txBody>
          <a:bodyPr/>
          <a:lstStyle/>
          <a:p>
            <a:pPr algn="ctr" rtl="1"/>
            <a:r>
              <a:rPr lang="fa-IR" altLang="ko-KR" sz="3200" dirty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ارزیابی کم خونی در کودکان در معرض خطر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32163" y="1447800"/>
            <a:ext cx="8856662" cy="4752975"/>
          </a:xfrm>
        </p:spPr>
        <p:txBody>
          <a:bodyPr>
            <a:noAutofit/>
          </a:bodyPr>
          <a:lstStyle/>
          <a:p>
            <a:pPr marL="628650" lvl="1" indent="-228600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کودکان زود متولد شده </a:t>
            </a:r>
          </a:p>
          <a:p>
            <a:pPr marL="628650" lvl="1" indent="-228600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 کودکانی که با وزن تولد کم تر از 2500 گرم متولد شدند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ndara"/>
              <a:cs typeface="B Nazanin" panose="00000400000000000000" pitchFamily="2" charset="-78"/>
            </a:endParaRPr>
          </a:p>
          <a:p>
            <a:pPr marL="628650" lvl="1" indent="-228600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سابقه بستری در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NICU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 </a:t>
            </a:r>
          </a:p>
          <a:p>
            <a:pPr marL="628650" lvl="1" indent="-228600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آلرژی به پروتئین شیر گاو</a:t>
            </a:r>
          </a:p>
          <a:p>
            <a:pPr marL="628650" lvl="1" indent="-228600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سوء تغذیه</a:t>
            </a:r>
          </a:p>
          <a:p>
            <a:pPr marL="628650" lvl="1" indent="-228600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شروع شیر گاو در سن زیر یکسال</a:t>
            </a:r>
          </a:p>
          <a:p>
            <a:pPr marL="628650" lvl="1" indent="-228600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عدم مصرف صحیح قطره آهن</a:t>
            </a:r>
          </a:p>
        </p:txBody>
      </p:sp>
    </p:spTree>
    <p:extLst>
      <p:ext uri="{BB962C8B-B14F-4D97-AF65-F5344CB8AC3E}">
        <p14:creationId xmlns:p14="http://schemas.microsoft.com/office/powerpoint/2010/main" val="1637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812" y="152400"/>
            <a:ext cx="7543801" cy="685800"/>
          </a:xfrm>
        </p:spPr>
        <p:txBody>
          <a:bodyPr/>
          <a:lstStyle/>
          <a:p>
            <a:pPr algn="ctr"/>
            <a:r>
              <a:rPr lang="fa-IR" sz="3000" spc="-141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قرارگیری و وضعیت دهی مناسب نوزادان زود متولد شده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2412" y="1600200"/>
            <a:ext cx="10184935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228600" algn="r" rtl="1" latinLnBrk="0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قرار گرفتن جنین در رحم مادر در حالت  </a:t>
            </a:r>
            <a:r>
              <a:rPr lang="en-US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C </a:t>
            </a: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  شکل </a:t>
            </a:r>
          </a:p>
          <a:p>
            <a:pPr marL="628650" lvl="1" indent="-228600" algn="r" rtl="1" latinLnBrk="0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اهمیت ویژه وضعیت رحمی و جمع شده برای این نوزادان </a:t>
            </a:r>
          </a:p>
          <a:p>
            <a:pPr marL="628650" lvl="1" indent="-228600" algn="r" rtl="1" latinLnBrk="0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عوارض غیر قابل جبرانی در رشد و تکامل نوزاد نارس  با وضعیت دهی نامناسب او </a:t>
            </a:r>
          </a:p>
          <a:p>
            <a:pPr marL="628650" lvl="1" indent="-228600" algn="r" rtl="1" latinLnBrk="0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بد شکلی های اسکلتی</a:t>
            </a:r>
          </a:p>
          <a:p>
            <a:pPr marL="628650" lvl="1" indent="-228600" algn="r" rtl="1" latinLnBrk="0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تأخیر در تکامل حرکات ظریف </a:t>
            </a:r>
          </a:p>
          <a:p>
            <a:pPr marL="628650" lvl="1" indent="-228600" algn="r" rtl="1" latinLnBrk="0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تأخیر در تکامل حرکات درشت </a:t>
            </a:r>
          </a:p>
          <a:p>
            <a:pPr marL="628650" lvl="1" indent="-228600" algn="r" rtl="1" latinLnBrk="0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سفتی و چرخش کمربند شانه ای به سمت خارج و ظاهر </a:t>
            </a:r>
            <a:r>
              <a:rPr lang="en-US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W </a:t>
            </a: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شکل در شانه ها </a:t>
            </a:r>
          </a:p>
          <a:p>
            <a:pPr marL="628650" lvl="1" indent="-228600" algn="r" rtl="1" latinLnBrk="0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تأخیر تکامل بینایی </a:t>
            </a:r>
          </a:p>
          <a:p>
            <a:pPr marL="628650" lvl="1" indent="-228600" algn="r" rtl="1" latinLnBrk="0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کاهش جریان خون مغز و عوارض دراز مدت عصبی و تأخیر تکامل </a:t>
            </a:r>
            <a:r>
              <a:rPr lang="fa-IR" sz="2000" dirty="0" err="1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بلع</a:t>
            </a: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 در کشیدگی بیش از حد نوزاد</a:t>
            </a:r>
          </a:p>
        </p:txBody>
      </p:sp>
    </p:spTree>
    <p:extLst>
      <p:ext uri="{BB962C8B-B14F-4D97-AF65-F5344CB8AC3E}">
        <p14:creationId xmlns:p14="http://schemas.microsoft.com/office/powerpoint/2010/main" val="25498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483" y="228600"/>
            <a:ext cx="6323012" cy="609600"/>
          </a:xfrm>
        </p:spPr>
        <p:txBody>
          <a:bodyPr/>
          <a:lstStyle/>
          <a:p>
            <a:pPr algn="ctr"/>
            <a:r>
              <a:rPr lang="fa-IR" sz="3000" dirty="0">
                <a:solidFill>
                  <a:srgbClr val="C00000"/>
                </a:solidFill>
                <a:cs typeface="B Nazanin" panose="00000400000000000000" pitchFamily="2" charset="-78"/>
              </a:rPr>
              <a:t>اصول کلی وضعیت دهی نوزاد</a:t>
            </a:r>
            <a:r>
              <a:rPr lang="fa-IR" sz="3000" spc="-141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زود متولد شده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0412" y="990600"/>
            <a:ext cx="10896600" cy="567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628650" lvl="1" indent="-228600" algn="r" rtl="1" latinLnBrk="0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 rtl="1"/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تغییر وضعیت هر 3-2 ساعت یک بار </a:t>
            </a:r>
          </a:p>
          <a:p>
            <a:pPr algn="r" rtl="1"/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استفاده از بالشتک های ژله ای برای کاهش بد شکلی ها </a:t>
            </a:r>
          </a:p>
          <a:p>
            <a:pPr algn="r" rtl="1"/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استفاده از پتو یا ملحفه </a:t>
            </a:r>
            <a:r>
              <a:rPr lang="fa-IR" sz="2800" dirty="0" err="1">
                <a:solidFill>
                  <a:srgbClr val="C00000"/>
                </a:solidFill>
                <a:cs typeface="B Nazanin" panose="00000400000000000000" pitchFamily="2" charset="-78"/>
              </a:rPr>
              <a:t>رول</a:t>
            </a: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 شده برای حمایت دور تا دور بدن نوزاد بطوری که حالت آشیانه داشته باشد و نوزاد درون آشیانه در وضعیت جمع شده جنینی قرار گیرد</a:t>
            </a:r>
          </a:p>
          <a:p>
            <a:pPr algn="r" rtl="1"/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آشیانه برای نوزاد محدودیت حرکتی ایجاد نکند </a:t>
            </a:r>
          </a:p>
          <a:p>
            <a:pPr algn="r" rtl="1"/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در هر وضعیت سر نوزاد در وضعیت خنثی قرار گیرد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3612" y="4152594"/>
            <a:ext cx="2971800" cy="262954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36612" y="4159909"/>
            <a:ext cx="2438400" cy="262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806" y="228600"/>
            <a:ext cx="6399212" cy="90672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000" spc="-141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/>
            </a:r>
            <a:br>
              <a:rPr lang="fa-IR" sz="3000" spc="-141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</a:br>
            <a:r>
              <a:rPr lang="fa-IR" sz="3000" spc="-141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تماس پوست با پوست مادر و نوزاد – مراقبت </a:t>
            </a:r>
            <a:r>
              <a:rPr lang="fa-IR" sz="3000" spc="-141" dirty="0" err="1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کانگرویی</a:t>
            </a:r>
            <a:r>
              <a:rPr lang="fa-IR" sz="3000" spc="-141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</a:t>
            </a:r>
            <a:br>
              <a:rPr lang="fa-IR" sz="3000" spc="-141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0412" y="990600"/>
            <a:ext cx="10972800" cy="579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marL="342900" indent="-342900" algn="r" rtl="1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defRPr>
            </a:lvl1pPr>
            <a:lvl2pPr marL="628650" lvl="1" indent="-228600" algn="r" rtl="1" latinLnBrk="0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a-IR" sz="2400" dirty="0">
                <a:solidFill>
                  <a:srgbClr val="C00000"/>
                </a:solidFill>
              </a:rPr>
              <a:t>فواید مراقبت </a:t>
            </a:r>
            <a:r>
              <a:rPr lang="fa-IR" sz="2400" dirty="0" err="1">
                <a:solidFill>
                  <a:srgbClr val="C00000"/>
                </a:solidFill>
              </a:rPr>
              <a:t>کانگرویی</a:t>
            </a:r>
            <a:r>
              <a:rPr lang="fa-IR" sz="2400" dirty="0">
                <a:solidFill>
                  <a:srgbClr val="C00000"/>
                </a:solidFill>
              </a:rPr>
              <a:t> برای نوزادان نارس و کم وزن بسیار زیاد است </a:t>
            </a:r>
          </a:p>
          <a:p>
            <a:r>
              <a:rPr lang="fa-IR" sz="2400" dirty="0">
                <a:solidFill>
                  <a:srgbClr val="C00000"/>
                </a:solidFill>
              </a:rPr>
              <a:t>تماس پوستی در ساعت های اولیه پس از تولد کمک به: تنظیم دمای بدن نوزاد، تنظیم   تنفس، تنظیم ضربان قلب، ثبات قند خون، گریه کمتر، اضطراب کم،  مصرف انرژی کمتر </a:t>
            </a:r>
          </a:p>
          <a:p>
            <a:r>
              <a:rPr lang="fa-IR" sz="2400" dirty="0">
                <a:solidFill>
                  <a:srgbClr val="C00000"/>
                </a:solidFill>
              </a:rPr>
              <a:t>افزایش قابل توجه میزان شیر مادر </a:t>
            </a:r>
          </a:p>
          <a:p>
            <a:r>
              <a:rPr lang="fa-IR" sz="2400" dirty="0">
                <a:solidFill>
                  <a:srgbClr val="C00000"/>
                </a:solidFill>
              </a:rPr>
              <a:t>تحکیم پیوند عاطفی بین مادر و نوزاد </a:t>
            </a:r>
          </a:p>
          <a:p>
            <a:r>
              <a:rPr lang="fa-IR" sz="2400" dirty="0">
                <a:solidFill>
                  <a:srgbClr val="C00000"/>
                </a:solidFill>
              </a:rPr>
              <a:t>تسریع روند رشد جسمی، ارتقای تکامل نوزاد </a:t>
            </a:r>
          </a:p>
          <a:p>
            <a:r>
              <a:rPr lang="fa-IR" sz="2400" dirty="0">
                <a:solidFill>
                  <a:srgbClr val="C00000"/>
                </a:solidFill>
              </a:rPr>
              <a:t>آشنایی مادر  با مراقبت آغوشی در بیمارستان و ادامه آن در منزل </a:t>
            </a:r>
          </a:p>
          <a:p>
            <a:r>
              <a:rPr lang="fa-IR" sz="2400" dirty="0">
                <a:solidFill>
                  <a:srgbClr val="C00000"/>
                </a:solidFill>
              </a:rPr>
              <a:t>هر زمان از شبانه روز نوزاد برهنه و پوشانده شده با پتو یا ملحفه گرم، حداقل یک ساعت   ترجیحا چند بار در طول 24 ساعت  نوزاد با وضعیت عمودی بین سینه های مادر قرار گیرد </a:t>
            </a:r>
          </a:p>
        </p:txBody>
      </p:sp>
      <p:pic>
        <p:nvPicPr>
          <p:cNvPr id="6" name="Picture 5" descr="C:\Users\P-zare\Desktop\کتابچه مادران برای پیشگیری از تولدنوزاد 24-9-99نارس -\km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44" y="2284990"/>
            <a:ext cx="1857378" cy="144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P-zare\Desktop\کتابچه مادران برای پیشگیری از تولدنوزاد 24-9-99نارس -\kmc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4800600"/>
            <a:ext cx="1961282" cy="1444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6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612" y="152400"/>
            <a:ext cx="6840760" cy="685800"/>
          </a:xfrm>
        </p:spPr>
        <p:txBody>
          <a:bodyPr/>
          <a:lstStyle/>
          <a:p>
            <a:pPr algn="ctr" rtl="1"/>
            <a:r>
              <a:rPr lang="fa-IR" altLang="ko-KR" sz="3200" dirty="0" smtClean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نمودارهای </a:t>
            </a:r>
            <a:r>
              <a:rPr lang="fa-IR" altLang="ko-KR" sz="3200" dirty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رشد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1825" y="914400"/>
            <a:ext cx="10287000" cy="5827713"/>
          </a:xfrm>
        </p:spPr>
        <p:txBody>
          <a:bodyPr>
            <a:noAutofit/>
          </a:bodyPr>
          <a:lstStyle/>
          <a:p>
            <a:pPr marL="321469" indent="-321469" algn="just" defTabSz="428625" rtl="1">
              <a:lnSpc>
                <a:spcPct val="200000"/>
              </a:lnSpc>
              <a:spcBef>
                <a:spcPts val="0"/>
              </a:spcBef>
              <a:defRPr/>
            </a:pP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منحنی های </a:t>
            </a:r>
            <a:r>
              <a:rPr lang="en-US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INTERGROWTH -21 </a:t>
            </a:r>
            <a:endParaRPr lang="fa-IR" sz="2400" dirty="0">
              <a:solidFill>
                <a:srgbClr val="C00000"/>
              </a:solidFill>
              <a:latin typeface="Speak Pro"/>
              <a:cs typeface="B Nazanin" panose="00000400000000000000" pitchFamily="2" charset="-78"/>
            </a:endParaRPr>
          </a:p>
          <a:p>
            <a:pPr marL="721519" lvl="1" indent="-321469" algn="just" defTabSz="428625" rtl="1">
              <a:lnSpc>
                <a:spcPct val="200000"/>
              </a:lnSpc>
              <a:spcBef>
                <a:spcPts val="0"/>
              </a:spcBef>
              <a:defRPr/>
            </a:pPr>
            <a:r>
              <a:rPr lang="fa-IR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برای نوزادانی که با سن بارداری کمتر از 37 هفته بدنیا آمدند</a:t>
            </a:r>
          </a:p>
          <a:p>
            <a:pPr marL="721519" lvl="1" indent="-321469" algn="just" defTabSz="428625" rtl="1">
              <a:lnSpc>
                <a:spcPct val="200000"/>
              </a:lnSpc>
              <a:spcBef>
                <a:spcPts val="0"/>
              </a:spcBef>
              <a:defRPr/>
            </a:pPr>
            <a:r>
              <a:rPr lang="fa-IR" dirty="0" smtClean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پس </a:t>
            </a:r>
            <a:r>
              <a:rPr lang="fa-IR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از </a:t>
            </a:r>
            <a:r>
              <a:rPr lang="fa-IR" dirty="0" smtClean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ترخیص از بیمارستان از هفته 28  </a:t>
            </a:r>
            <a:r>
              <a:rPr lang="fa-IR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تا 64 </a:t>
            </a:r>
            <a:r>
              <a:rPr lang="fa-IR" dirty="0" smtClean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بارداری </a:t>
            </a:r>
            <a:endParaRPr lang="fa-IR" dirty="0">
              <a:solidFill>
                <a:srgbClr val="C00000"/>
              </a:solidFill>
              <a:latin typeface="Speak Pro"/>
              <a:cs typeface="B Nazanin" panose="00000400000000000000" pitchFamily="2" charset="-78"/>
            </a:endParaRPr>
          </a:p>
          <a:p>
            <a:pPr marL="321469" indent="-321469" algn="just" defTabSz="428625" rtl="1">
              <a:lnSpc>
                <a:spcPct val="200000"/>
              </a:lnSpc>
              <a:spcBef>
                <a:spcPts val="0"/>
              </a:spcBef>
              <a:defRPr/>
            </a:pP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منحنی های </a:t>
            </a:r>
            <a:r>
              <a:rPr lang="en-US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MGRS</a:t>
            </a: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</a:t>
            </a:r>
          </a:p>
          <a:p>
            <a:pPr marL="721519" lvl="1" indent="-321469" algn="just" defTabSz="428625" rtl="1">
              <a:lnSpc>
                <a:spcPct val="200000"/>
              </a:lnSpc>
              <a:spcBef>
                <a:spcPts val="0"/>
              </a:spcBef>
              <a:defRPr/>
            </a:pPr>
            <a:r>
              <a:rPr lang="fa-IR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برای کودکان </a:t>
            </a:r>
            <a:r>
              <a:rPr lang="fa-IR" dirty="0" err="1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ترم</a:t>
            </a:r>
            <a:r>
              <a:rPr lang="fa-IR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</a:t>
            </a:r>
            <a:endParaRPr lang="en-US" dirty="0">
              <a:solidFill>
                <a:srgbClr val="C00000"/>
              </a:solidFill>
              <a:latin typeface="Speak Pro"/>
              <a:cs typeface="B Nazanin" panose="00000400000000000000" pitchFamily="2" charset="-78"/>
            </a:endParaRPr>
          </a:p>
          <a:p>
            <a:pPr marL="721519" lvl="1" indent="-321469" algn="just" defTabSz="428625" rtl="1">
              <a:lnSpc>
                <a:spcPct val="200000"/>
              </a:lnSpc>
              <a:spcBef>
                <a:spcPts val="0"/>
              </a:spcBef>
              <a:defRPr/>
            </a:pPr>
            <a:r>
              <a:rPr lang="fa-IR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برای کودکان زود متولد شده پس از 64 هفته بارداری با محاسبه سن اصلاح شده</a:t>
            </a:r>
          </a:p>
          <a:p>
            <a:pPr marL="400050" lvl="1" indent="0" algn="r" rtl="1">
              <a:spcBef>
                <a:spcPts val="1800"/>
              </a:spcBef>
              <a:buClr>
                <a:srgbClr val="796548"/>
              </a:buClr>
              <a:buSzPct val="80000"/>
              <a:buNone/>
            </a:pPr>
            <a:endParaRPr lang="fa-IR" dirty="0">
              <a:solidFill>
                <a:srgbClr val="C00000"/>
              </a:solidFill>
              <a:latin typeface="Candar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63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412" y="228600"/>
            <a:ext cx="6840760" cy="609600"/>
          </a:xfrm>
        </p:spPr>
        <p:txBody>
          <a:bodyPr/>
          <a:lstStyle/>
          <a:p>
            <a:pPr algn="ctr" rtl="1"/>
            <a:r>
              <a:rPr lang="fa-IR" altLang="ko-KR" sz="3200" dirty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معاینات و مراقبت ها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4213" y="1295400"/>
            <a:ext cx="10668000" cy="3886199"/>
          </a:xfrm>
        </p:spPr>
        <p:txBody>
          <a:bodyPr>
            <a:normAutofit fontScale="92500" lnSpcReduction="20000"/>
          </a:bodyPr>
          <a:lstStyle/>
          <a:p>
            <a:pPr marL="228600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پزشک: 6 معاینه  (اولین ویزیت ترجیحا 5 -3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روز، </a:t>
            </a:r>
            <a:r>
              <a:rPr lang="fa-IR" sz="24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6، 12، 24، 36 و 60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ماه) </a:t>
            </a:r>
            <a:endParaRPr lang="fa-IR" sz="2400" dirty="0">
              <a:solidFill>
                <a:schemeClr val="accent6">
                  <a:lumMod val="50000"/>
                </a:schemeClr>
              </a:solidFill>
              <a:latin typeface="Candara"/>
              <a:cs typeface="B Nazanin" panose="00000400000000000000" pitchFamily="2" charset="-78"/>
            </a:endParaRPr>
          </a:p>
          <a:p>
            <a:pPr marL="628650" lvl="1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معاینه نوزادان زود متولد شده تا رسیدن به وزن 2000 گرم هفتگی و سپس مشابه نوزادان </a:t>
            </a:r>
            <a:r>
              <a:rPr lang="fa-IR" sz="2000" dirty="0" err="1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ترم</a:t>
            </a: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 </a:t>
            </a:r>
          </a:p>
          <a:p>
            <a:pPr marL="228600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دندانپزشک: 3 معاینه (  12، 36 و 60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ماه)</a:t>
            </a:r>
            <a:endParaRPr lang="fa-IR" sz="2400" dirty="0">
              <a:solidFill>
                <a:schemeClr val="accent6">
                  <a:lumMod val="50000"/>
                </a:schemeClr>
              </a:solidFill>
              <a:latin typeface="Candara"/>
              <a:cs typeface="B Nazanin" panose="00000400000000000000" pitchFamily="2" charset="-78"/>
            </a:endParaRPr>
          </a:p>
          <a:p>
            <a:pPr marL="228600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غیر پزشک: </a:t>
            </a:r>
          </a:p>
          <a:p>
            <a:pPr marL="628650" lvl="1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از 5-3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روز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تا 60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ماه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16 بار مراقبت </a:t>
            </a:r>
          </a:p>
          <a:p>
            <a:pPr marL="628650" lvl="1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مراقبت های  نوزادان زود متولد شده تا رسیدن به وزن 2000 گرم هفتگی و سپس مشابه نوزادان </a:t>
            </a:r>
            <a:r>
              <a:rPr lang="fa-IR" dirty="0" err="1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ترم</a:t>
            </a:r>
            <a:r>
              <a:rPr lang="fa-IR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3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51996" y="1602276"/>
            <a:ext cx="6115991" cy="436435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r="5439"/>
          <a:stretch>
            <a:fillRect/>
          </a:stretch>
        </p:blipFill>
        <p:spPr>
          <a:xfrm rot="16200000">
            <a:off x="564436" y="1379636"/>
            <a:ext cx="6082623" cy="4776270"/>
          </a:xfrm>
          <a:custGeom>
            <a:avLst/>
            <a:gdLst>
              <a:gd name="connsiteX0" fmla="*/ 0 w 4542379"/>
              <a:gd name="connsiteY0" fmla="*/ 0 h 4542379"/>
              <a:gd name="connsiteX1" fmla="*/ 4542379 w 4542379"/>
              <a:gd name="connsiteY1" fmla="*/ 0 h 4542379"/>
              <a:gd name="connsiteX2" fmla="*/ 4542379 w 4542379"/>
              <a:gd name="connsiteY2" fmla="*/ 4542379 h 4542379"/>
              <a:gd name="connsiteX3" fmla="*/ 0 w 4542379"/>
              <a:gd name="connsiteY3" fmla="*/ 4542379 h 454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2379" h="4542379">
                <a:moveTo>
                  <a:pt x="0" y="0"/>
                </a:moveTo>
                <a:lnTo>
                  <a:pt x="4542379" y="0"/>
                </a:lnTo>
                <a:lnTo>
                  <a:pt x="4542379" y="4542379"/>
                </a:lnTo>
                <a:lnTo>
                  <a:pt x="0" y="4542379"/>
                </a:lnTo>
                <a:close/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513012" y="218533"/>
            <a:ext cx="7416824" cy="46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 rtl="1"/>
            <a:r>
              <a:rPr lang="fa-IR" sz="2625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نمودار وزن، قد و دور سر </a:t>
            </a:r>
            <a:r>
              <a:rPr lang="en-US" sz="2625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INTERGROWTH -21 </a:t>
            </a:r>
          </a:p>
        </p:txBody>
      </p:sp>
    </p:spTree>
    <p:extLst>
      <p:ext uri="{BB962C8B-B14F-4D97-AF65-F5344CB8AC3E}">
        <p14:creationId xmlns:p14="http://schemas.microsoft.com/office/powerpoint/2010/main" val="13155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981200"/>
            <a:ext cx="4882422" cy="38893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981200"/>
            <a:ext cx="5468951" cy="38893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649450" y="533400"/>
            <a:ext cx="914400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 rtl="1"/>
            <a:r>
              <a:rPr lang="fa-IR" sz="2625" dirty="0">
                <a:solidFill>
                  <a:schemeClr val="accent6">
                    <a:lumMod val="50000"/>
                  </a:schemeClr>
                </a:solidFill>
                <a:latin typeface="Speak Pro"/>
                <a:cs typeface="B Nazanin" panose="00000400000000000000" pitchFamily="2" charset="-78"/>
              </a:rPr>
              <a:t>نمودار قد و دور سر برای سن </a:t>
            </a:r>
            <a:r>
              <a:rPr lang="en-US" sz="2625" dirty="0">
                <a:solidFill>
                  <a:schemeClr val="accent6">
                    <a:lumMod val="50000"/>
                  </a:schemeClr>
                </a:solidFill>
                <a:latin typeface="Speak Pro"/>
                <a:cs typeface="B Nazanin" panose="00000400000000000000" pitchFamily="2" charset="-78"/>
              </a:rPr>
              <a:t>MGRS </a:t>
            </a:r>
          </a:p>
        </p:txBody>
      </p:sp>
    </p:spTree>
    <p:extLst>
      <p:ext uri="{BB962C8B-B14F-4D97-AF65-F5344CB8AC3E}">
        <p14:creationId xmlns:p14="http://schemas.microsoft.com/office/powerpoint/2010/main" val="11129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743200"/>
            <a:ext cx="5267586" cy="387299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914400"/>
            <a:ext cx="5459403" cy="390895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2513012" y="381000"/>
            <a:ext cx="7056784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 rtl="1"/>
            <a:r>
              <a:rPr lang="fa-IR" sz="2625" dirty="0">
                <a:solidFill>
                  <a:schemeClr val="accent6">
                    <a:lumMod val="50000"/>
                  </a:schemeClr>
                </a:solidFill>
                <a:latin typeface="Speak Pro"/>
                <a:cs typeface="B Nazanin" panose="00000400000000000000" pitchFamily="2" charset="-78"/>
              </a:rPr>
              <a:t>نمودار وزن برای سن و وزن برای قد  </a:t>
            </a:r>
            <a:r>
              <a:rPr lang="en-US" sz="2625" dirty="0">
                <a:solidFill>
                  <a:schemeClr val="accent6">
                    <a:lumMod val="50000"/>
                  </a:schemeClr>
                </a:solidFill>
                <a:latin typeface="Speak Pro"/>
                <a:cs typeface="B Nazanin" panose="00000400000000000000" pitchFamily="2" charset="-78"/>
              </a:rPr>
              <a:t>MGRS </a:t>
            </a:r>
          </a:p>
        </p:txBody>
      </p:sp>
    </p:spTree>
    <p:extLst>
      <p:ext uri="{BB962C8B-B14F-4D97-AF65-F5344CB8AC3E}">
        <p14:creationId xmlns:p14="http://schemas.microsoft.com/office/powerpoint/2010/main" val="36064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85098"/>
              </p:ext>
            </p:extLst>
          </p:nvPr>
        </p:nvGraphicFramePr>
        <p:xfrm>
          <a:off x="1217612" y="1143000"/>
          <a:ext cx="9753600" cy="5333998"/>
        </p:xfrm>
        <a:graphic>
          <a:graphicData uri="http://schemas.openxmlformats.org/drawingml/2006/table">
            <a:tbl>
              <a:tblPr rtl="1" firstRow="1" firstCol="1" bandRow="1">
                <a:tableStyleId>{68D230F3-CF80-4859-8CE7-A43EE81993B5}</a:tableStyleId>
              </a:tblPr>
              <a:tblGrid>
                <a:gridCol w="1463038">
                  <a:extLst>
                    <a:ext uri="{9D8B030D-6E8A-4147-A177-3AD203B41FA5}">
                      <a16:colId xmlns="" xmlns:a16="http://schemas.microsoft.com/office/drawing/2014/main" val="632079606"/>
                    </a:ext>
                  </a:extLst>
                </a:gridCol>
                <a:gridCol w="3199183">
                  <a:extLst>
                    <a:ext uri="{9D8B030D-6E8A-4147-A177-3AD203B41FA5}">
                      <a16:colId xmlns="" xmlns:a16="http://schemas.microsoft.com/office/drawing/2014/main" val="4068442247"/>
                    </a:ext>
                  </a:extLst>
                </a:gridCol>
                <a:gridCol w="3009437">
                  <a:extLst>
                    <a:ext uri="{9D8B030D-6E8A-4147-A177-3AD203B41FA5}">
                      <a16:colId xmlns="" xmlns:a16="http://schemas.microsoft.com/office/drawing/2014/main" val="1415269884"/>
                    </a:ext>
                  </a:extLst>
                </a:gridCol>
                <a:gridCol w="2081942">
                  <a:extLst>
                    <a:ext uri="{9D8B030D-6E8A-4147-A177-3AD203B41FA5}">
                      <a16:colId xmlns="" xmlns:a16="http://schemas.microsoft.com/office/drawing/2014/main" val="3596201587"/>
                    </a:ext>
                  </a:extLst>
                </a:gridCol>
              </a:tblGrid>
              <a:tr h="12522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    سن بارداری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1800" dirty="0" smtClean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هنگام تولد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(هفته)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آخرین سن بارداری برای استفاده از منحنی­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Intergrowth-21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st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آخرین سن تقویمی برای استفاده از منحنی­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Intergrowth-21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st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سن اصلاح شده </a:t>
                      </a:r>
                      <a:r>
                        <a:rPr lang="fa-IR" sz="1800" dirty="0" smtClean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برای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 smtClean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استفاده از </a:t>
                      </a:r>
                      <a:r>
                        <a:rPr lang="fa-IR" sz="1800" dirty="0" smtClean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منحنی</a:t>
                      </a:r>
                      <a:endParaRPr lang="en-US" sz="1800" dirty="0" smtClean="0">
                        <a:solidFill>
                          <a:srgbClr val="C00000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MGRS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3233459"/>
                  </a:ext>
                </a:extLst>
              </a:tr>
              <a:tr h="4535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28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64  هفته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9 ماه و صفر روز 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 ماه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5565010"/>
                  </a:ext>
                </a:extLst>
              </a:tr>
              <a:tr h="4535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29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64  هفته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8 ماه و 21 روز 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 ماه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3151564"/>
                  </a:ext>
                </a:extLst>
              </a:tr>
              <a:tr h="4535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30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64  هفته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8 ماه و 14 روز 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 ماه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40273117"/>
                  </a:ext>
                </a:extLst>
              </a:tr>
              <a:tr h="4535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31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64  هفته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8 ماه و 7 روز 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 ماه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616581"/>
                  </a:ext>
                </a:extLst>
              </a:tr>
              <a:tr h="4535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32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64  هفته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8 ماه و صفر روز 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 ماه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3780090"/>
                  </a:ext>
                </a:extLst>
              </a:tr>
              <a:tr h="4535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33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64  هفته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7 ماه و 21 روز 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 ماه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78843920"/>
                  </a:ext>
                </a:extLst>
              </a:tr>
              <a:tr h="4535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34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64  هفته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7 ماه و 14 روز 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 ماه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9348374"/>
                  </a:ext>
                </a:extLst>
              </a:tr>
              <a:tr h="4535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35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64  هفته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7 ماه و 7 روز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 ماه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6570573"/>
                  </a:ext>
                </a:extLst>
              </a:tr>
              <a:tr h="4535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36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64  هفته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7 ماه و صفر روز 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6 ماه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7783098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0612" y="370933"/>
            <a:ext cx="7776865" cy="465961"/>
          </a:xfrm>
          <a:noFill/>
        </p:spPr>
        <p:txBody>
          <a:bodyPr wrap="square" rtlCol="0">
            <a:spAutoFit/>
          </a:bodyPr>
          <a:lstStyle/>
          <a:p>
            <a:pPr algn="ctr" defTabSz="428625" rtl="1"/>
            <a:r>
              <a:rPr lang="fa-IR" sz="2625" dirty="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rPr>
              <a:t>سن استفاده از منحنی های </a:t>
            </a:r>
            <a:r>
              <a:rPr lang="en-US" sz="2625" dirty="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rPr>
              <a:t>intergrowth-21</a:t>
            </a:r>
            <a:r>
              <a:rPr lang="fa-IR" sz="2625" dirty="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rPr>
              <a:t> و  </a:t>
            </a:r>
            <a:r>
              <a:rPr lang="en-US" sz="2625" dirty="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rPr>
              <a:t>MGRS</a:t>
            </a:r>
          </a:p>
        </p:txBody>
      </p:sp>
    </p:spTree>
    <p:extLst>
      <p:ext uri="{BB962C8B-B14F-4D97-AF65-F5344CB8AC3E}">
        <p14:creationId xmlns:p14="http://schemas.microsoft.com/office/powerpoint/2010/main" val="27474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84212" y="381000"/>
            <a:ext cx="11125200" cy="600164"/>
          </a:xfrm>
          <a:noFill/>
        </p:spPr>
        <p:txBody>
          <a:bodyPr wrap="square" rtlCol="0">
            <a:spAutoFit/>
          </a:bodyPr>
          <a:lstStyle/>
          <a:p>
            <a:pPr algn="ctr" defTabSz="428625" rtl="1">
              <a:lnSpc>
                <a:spcPct val="150000"/>
              </a:lnSpc>
            </a:pPr>
            <a:r>
              <a:rPr lang="fa-IR" sz="2400" dirty="0" smtClean="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rPr>
              <a:t>محاسبه </a:t>
            </a:r>
            <a:r>
              <a:rPr lang="fa-IR" sz="2400" dirty="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rPr>
              <a:t>سن اصلاح شده کودکان زود متولد شده برای ثبت در    منحنی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rPr>
              <a:t>MGRS</a:t>
            </a:r>
            <a:r>
              <a:rPr lang="fa-IR" sz="2400" dirty="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rPr>
              <a:t> پس از هفته 64 بارداری</a:t>
            </a:r>
            <a:endParaRPr lang="en-US" sz="2400" dirty="0">
              <a:solidFill>
                <a:srgbClr val="C00000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7612" y="1219200"/>
            <a:ext cx="92964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469" indent="-321469" algn="just" defTabSz="428625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a-IR" sz="20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کم کردن سن بارداری به هفته از 40 هفته</a:t>
            </a:r>
          </a:p>
          <a:p>
            <a:pPr marL="321469" indent="-321469" algn="just" defTabSz="428625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a-IR" sz="20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بدست آورن ماه </a:t>
            </a:r>
            <a:r>
              <a:rPr lang="fa-IR" sz="2000" dirty="0" err="1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هایی</a:t>
            </a:r>
            <a:r>
              <a:rPr lang="fa-IR" sz="20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که نوزاد زودتر بدنیا آمده است با تقسیم هفته ها بر 4 </a:t>
            </a:r>
          </a:p>
          <a:p>
            <a:pPr marL="321469" indent="-321469" algn="just" defTabSz="428625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a-IR" sz="20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بدست آوردن سن اصلاح شده از کم کردن تعداد ماه هایی که کودک زودتر بدنیا آمده است از سن </a:t>
            </a:r>
            <a:r>
              <a:rPr lang="fa-IR" sz="2000" dirty="0" smtClean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تقویمی</a:t>
            </a:r>
          </a:p>
          <a:p>
            <a:pPr marL="321469" indent="-321469" algn="just" defTabSz="428625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a-IR" sz="20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محاسبه سن اصلاح شده تا سن</a:t>
            </a:r>
            <a:r>
              <a:rPr lang="fa-IR" sz="2000" dirty="0" smtClean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:</a:t>
            </a:r>
          </a:p>
          <a:p>
            <a:pPr marL="778669" lvl="1" indent="-321469" algn="just" defTabSz="428625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a-IR" sz="20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دور سر تا 18 </a:t>
            </a:r>
            <a:r>
              <a:rPr lang="fa-IR" sz="2000" dirty="0" smtClean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ماه </a:t>
            </a:r>
            <a:endParaRPr lang="fa-IR" sz="2000" dirty="0">
              <a:solidFill>
                <a:srgbClr val="C00000"/>
              </a:solidFill>
              <a:latin typeface="Speak Pro"/>
              <a:cs typeface="B Nazanin" panose="00000400000000000000" pitchFamily="2" charset="-78"/>
            </a:endParaRPr>
          </a:p>
          <a:p>
            <a:pPr marL="778669" lvl="1" indent="-321469" algn="just" defTabSz="428625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a-IR" sz="20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وزن تا 24 </a:t>
            </a:r>
            <a:r>
              <a:rPr lang="fa-IR" sz="2000" dirty="0" smtClean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ماه</a:t>
            </a:r>
            <a:endParaRPr lang="fa-IR" sz="2000" dirty="0">
              <a:solidFill>
                <a:srgbClr val="C00000"/>
              </a:solidFill>
              <a:latin typeface="Speak Pro"/>
              <a:cs typeface="B Nazanin" panose="00000400000000000000" pitchFamily="2" charset="-78"/>
            </a:endParaRPr>
          </a:p>
          <a:p>
            <a:pPr marL="778669" lvl="1" indent="-321469" algn="just" defTabSz="428625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a-IR" sz="20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قد تا 40 </a:t>
            </a:r>
            <a:r>
              <a:rPr lang="fa-IR" sz="2000" dirty="0" smtClean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ماه </a:t>
            </a:r>
            <a:endParaRPr lang="fa-IR" sz="2000" dirty="0">
              <a:solidFill>
                <a:srgbClr val="C00000"/>
              </a:solidFill>
              <a:latin typeface="Speak Pro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08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2665412" y="152400"/>
            <a:ext cx="7740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 rtl="1">
              <a:defRPr/>
            </a:pPr>
            <a:r>
              <a:rPr lang="fa-IR" sz="30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نوزادی با سن بارداری 28 هفته بدنیا آمده است  </a:t>
            </a:r>
            <a:endParaRPr lang="en-US" sz="3000" dirty="0">
              <a:solidFill>
                <a:srgbClr val="C00000"/>
              </a:solidFill>
              <a:latin typeface="Speak Pro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8548" y="1455995"/>
            <a:ext cx="3576464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8625"/>
            <a:r>
              <a:rPr lang="fa-IR" sz="187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(3= 4 </a:t>
            </a:r>
            <a:r>
              <a:rPr lang="fa-IR" sz="1875" b="1" dirty="0">
                <a:solidFill>
                  <a:srgbClr val="C00000"/>
                </a:solidFill>
                <a:latin typeface="Speak Pro"/>
                <a:ea typeface="Calibri" panose="020F0502020204030204" pitchFamily="34" charset="0"/>
                <a:cs typeface="Calibri" panose="020F0502020204030204" pitchFamily="34" charset="0"/>
              </a:rPr>
              <a:t>÷</a:t>
            </a:r>
            <a:r>
              <a:rPr lang="fa-IR" sz="187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 12 ) </a:t>
            </a:r>
            <a:endParaRPr lang="en-US" sz="1875" dirty="0">
              <a:solidFill>
                <a:srgbClr val="C00000"/>
              </a:solidFill>
              <a:latin typeface="Speak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5413" y="1484784"/>
            <a:ext cx="3069382" cy="352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8625"/>
            <a:r>
              <a:rPr lang="fa-IR" sz="168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(12 = 28-40) </a:t>
            </a:r>
            <a:endParaRPr lang="en-US" sz="1688" dirty="0">
              <a:solidFill>
                <a:srgbClr val="C00000"/>
              </a:solidFill>
              <a:latin typeface="Speak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3812" y="2362200"/>
            <a:ext cx="1043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469" indent="-321469" algn="r" defTabSz="428625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تا 64 هفته بارداری (9 ماه تقویمی ) روی منحنی های </a:t>
            </a:r>
            <a:r>
              <a:rPr lang="en-US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  </a:t>
            </a: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intergrowth-21</a:t>
            </a:r>
            <a:endParaRPr lang="fa-IR" sz="2400" dirty="0">
              <a:solidFill>
                <a:srgbClr val="C00000"/>
              </a:solidFill>
              <a:latin typeface="Speak Pro"/>
              <a:cs typeface="B Nazanin" panose="00000400000000000000" pitchFamily="2" charset="-78"/>
            </a:endParaRPr>
          </a:p>
          <a:p>
            <a:pPr marL="321469" indent="-321469" algn="r" defTabSz="428625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سپس روی منحنی های </a:t>
            </a:r>
            <a:r>
              <a:rPr lang="en-US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MGRS</a:t>
            </a: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با محاسبه سن اصلاح شده </a:t>
            </a:r>
          </a:p>
          <a:p>
            <a:pPr marL="321469" indent="-321469" algn="r" defTabSz="428625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سن اصلاح شده این کودک در 9 </a:t>
            </a:r>
            <a:r>
              <a:rPr lang="fa-IR" sz="2400" dirty="0" err="1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ماهگی</a:t>
            </a: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،   6 ماه است</a:t>
            </a:r>
          </a:p>
          <a:p>
            <a:pPr marL="321469" indent="-321469" algn="r" defTabSz="428625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تا 18 ماه برای دور سر، تا 24 ماه برای وزن و تا 40 ماه برای قد  سن اصلاح شده محاسبه می شود و بعد از آن مشابه کودکانی که </a:t>
            </a:r>
            <a:r>
              <a:rPr lang="fa-IR" sz="2400" dirty="0" err="1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ترم</a:t>
            </a: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پایش رشد می شوند</a:t>
            </a:r>
            <a:endParaRPr lang="en-US" sz="2400" dirty="0">
              <a:solidFill>
                <a:srgbClr val="C00000"/>
              </a:solidFill>
              <a:latin typeface="Speak Pro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76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3812" y="2514600"/>
            <a:ext cx="103132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469" indent="-321469" algn="r" defTabSz="428625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تا 64 هفته بارداری (7 ماه تقویمی ) روی منحنی های </a:t>
            </a:r>
            <a:r>
              <a:rPr lang="en-US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  </a:t>
            </a: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intergrowth-21</a:t>
            </a:r>
            <a:endParaRPr lang="fa-IR" sz="2400" dirty="0">
              <a:solidFill>
                <a:srgbClr val="C00000"/>
              </a:solidFill>
              <a:latin typeface="Speak Pro"/>
              <a:cs typeface="B Nazanin" panose="00000400000000000000" pitchFamily="2" charset="-78"/>
            </a:endParaRPr>
          </a:p>
          <a:p>
            <a:pPr marL="321469" indent="-321469" algn="r" defTabSz="428625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سپس روی منحنی های </a:t>
            </a:r>
            <a:r>
              <a:rPr lang="en-US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MGRS</a:t>
            </a: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با محاسبه سن اصلاح شده </a:t>
            </a:r>
          </a:p>
          <a:p>
            <a:pPr marL="321469" indent="-321469" algn="r" defTabSz="428625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سن اصلاح شده این کودک در 7ماهگی،   6 ماه است</a:t>
            </a:r>
          </a:p>
          <a:p>
            <a:pPr marL="321469" indent="-321469" algn="r" defTabSz="428625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تا 18 ماه برای دور سر، تا 24 ماه برای وزن و تا 40 ماه برای قد  سن اصلاح شده محاسبه می شود و بعد از آن مشابه کودکان </a:t>
            </a:r>
            <a:r>
              <a:rPr lang="fa-IR" sz="2400" dirty="0" err="1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ترم</a:t>
            </a: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پایش رشد می شوند</a:t>
            </a:r>
            <a:endParaRPr lang="en-US" sz="2400" dirty="0">
              <a:solidFill>
                <a:srgbClr val="C00000"/>
              </a:solidFill>
              <a:latin typeface="Speak Pro"/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4292" y="236359"/>
            <a:ext cx="67344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 rtl="1">
              <a:defRPr/>
            </a:pPr>
            <a:r>
              <a:rPr lang="fa-IR" sz="3000" b="1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نوزادی با سن بارداری 36 هفته بدنیا آمده است  </a:t>
            </a:r>
            <a:endParaRPr lang="en-US" sz="3000" b="1" dirty="0">
              <a:solidFill>
                <a:srgbClr val="C00000"/>
              </a:solidFill>
              <a:latin typeface="Speak Pro"/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6500" y="1389070"/>
            <a:ext cx="2865512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8625">
              <a:defRPr/>
            </a:pPr>
            <a:r>
              <a:rPr lang="fa-IR" sz="187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(1= 4 </a:t>
            </a:r>
            <a:r>
              <a:rPr lang="fa-IR" sz="1875" b="1" dirty="0">
                <a:solidFill>
                  <a:srgbClr val="C00000"/>
                </a:solidFill>
                <a:latin typeface="Speak Pro"/>
                <a:ea typeface="Calibri" panose="020F0502020204030204" pitchFamily="34" charset="0"/>
                <a:cs typeface="Calibri" panose="020F0502020204030204" pitchFamily="34" charset="0"/>
              </a:rPr>
              <a:t>÷</a:t>
            </a:r>
            <a:r>
              <a:rPr lang="fa-IR" sz="187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 4 ) </a:t>
            </a:r>
            <a:endParaRPr lang="en-US" sz="1875" dirty="0">
              <a:solidFill>
                <a:srgbClr val="C00000"/>
              </a:solidFill>
              <a:latin typeface="Speak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0213" y="1417859"/>
            <a:ext cx="2778754" cy="352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8625">
              <a:defRPr/>
            </a:pPr>
            <a:r>
              <a:rPr lang="fa-IR" sz="168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(4 = 36-40</a:t>
            </a:r>
            <a:r>
              <a:rPr lang="fa-IR" sz="1688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) </a:t>
            </a:r>
            <a:endParaRPr lang="en-US" sz="1688" dirty="0">
              <a:solidFill>
                <a:schemeClr val="accent6">
                  <a:lumMod val="50000"/>
                </a:schemeClr>
              </a:solidFill>
              <a:latin typeface="Speak Pro"/>
            </a:endParaRPr>
          </a:p>
        </p:txBody>
      </p:sp>
    </p:spTree>
    <p:extLst>
      <p:ext uri="{BB962C8B-B14F-4D97-AF65-F5344CB8AC3E}">
        <p14:creationId xmlns:p14="http://schemas.microsoft.com/office/powerpoint/2010/main" val="22265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412" y="228600"/>
            <a:ext cx="6840760" cy="1052736"/>
          </a:xfrm>
        </p:spPr>
        <p:txBody>
          <a:bodyPr/>
          <a:lstStyle/>
          <a:p>
            <a:pPr algn="ctr" rtl="1"/>
            <a:r>
              <a:rPr lang="fa-IR" altLang="ko-KR" sz="3200" dirty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علائم و نشانه های خطر – ایمن سازی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6612" y="1143000"/>
            <a:ext cx="11125200" cy="1981200"/>
          </a:xfrm>
        </p:spPr>
        <p:txBody>
          <a:bodyPr>
            <a:noAutofit/>
          </a:bodyPr>
          <a:lstStyle/>
          <a:p>
            <a:pPr marL="262890" indent="-228600"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ارزیابی علائم و نشانه های خطر :  همه مراقبت ها</a:t>
            </a:r>
          </a:p>
          <a:p>
            <a:pPr marL="262890" indent="-228600"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ایمن سازی:</a:t>
            </a:r>
          </a:p>
          <a:p>
            <a:pPr marL="662940" lvl="1"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بدو تولد، 2، 4، 6، 12، 18 ماهگی،6 سالگی،  در سایر سنین طبق نیاز </a:t>
            </a:r>
          </a:p>
          <a:p>
            <a:pPr marL="662940" lvl="1"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dirty="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در نوزادان زود متولد شده : </a:t>
            </a:r>
            <a:r>
              <a:rPr lang="fa-IR" sz="18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ب ث ژ بعد از رسیدن به وزن 1500 گرم </a:t>
            </a:r>
            <a:r>
              <a:rPr lang="fa-IR" sz="1800" dirty="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تلقیح شود و </a:t>
            </a:r>
            <a:r>
              <a:rPr lang="fa-IR" sz="18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سایر واکسن ها مشابه </a:t>
            </a:r>
            <a:r>
              <a:rPr lang="fa-IR" sz="1800" dirty="0" err="1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ترم</a:t>
            </a:r>
            <a:r>
              <a:rPr lang="fa-IR" sz="18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6412" y="3276600"/>
            <a:ext cx="882015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غربالگری شیر مادر: </a:t>
            </a:r>
          </a:p>
          <a:p>
            <a:pPr marL="1028700" lvl="2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5-3 روز، در صورت انجام نشدن تا 6 ماه </a:t>
            </a:r>
          </a:p>
          <a:p>
            <a:pPr marL="628650" lvl="1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ارزیابی تغذیه:  همه مراقبت ها</a:t>
            </a:r>
          </a:p>
          <a:p>
            <a:pPr marL="628650" lvl="1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ارزیابی سلامت مادر و وضعیت شیردهی</a:t>
            </a:r>
          </a:p>
          <a:p>
            <a:pPr marL="628650" lvl="1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ارزیابی تغذیه تا پایان شیردهی </a:t>
            </a:r>
          </a:p>
          <a:p>
            <a:pPr marL="628650" lvl="1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ارزیابی تغذیه از پایان 6 ماه تا 5 سال </a:t>
            </a:r>
            <a:endParaRPr lang="fa-IR" sz="2000" dirty="0">
              <a:solidFill>
                <a:schemeClr val="accent6">
                  <a:lumMod val="50000"/>
                </a:schemeClr>
              </a:solidFill>
              <a:latin typeface="Candar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00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612" y="152400"/>
            <a:ext cx="6840760" cy="1052736"/>
          </a:xfrm>
        </p:spPr>
        <p:txBody>
          <a:bodyPr/>
          <a:lstStyle/>
          <a:p>
            <a:pPr algn="ctr" rtl="1"/>
            <a:r>
              <a:rPr lang="fa-IR" altLang="ko-KR" sz="3200" dirty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ارزیابی دهان و دندان- بد رفتاری 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1825" y="1295401"/>
            <a:ext cx="10287000" cy="4038600"/>
          </a:xfrm>
        </p:spPr>
        <p:txBody>
          <a:bodyPr>
            <a:noAutofit/>
          </a:bodyPr>
          <a:lstStyle/>
          <a:p>
            <a:pPr marL="628650" lvl="1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ارزیابی دهان و دندان:</a:t>
            </a:r>
          </a:p>
          <a:p>
            <a:pPr marL="1028700" lvl="2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 6، 12، 24، 36، 48، 60 ماه </a:t>
            </a:r>
          </a:p>
          <a:p>
            <a:pPr marL="1028700" lvl="2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در سنین 6، 12 و 18 ماه تحویل مسواک انگشتی</a:t>
            </a:r>
          </a:p>
          <a:p>
            <a:pPr marL="1028700" lvl="2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 از 3 سالگی هر 6 ماه یکبار </a:t>
            </a:r>
            <a:r>
              <a:rPr lang="fa-IR" sz="1800" dirty="0" err="1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وارنیش</a:t>
            </a:r>
            <a:r>
              <a:rPr lang="fa-IR" sz="18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 فلوراید </a:t>
            </a:r>
          </a:p>
          <a:p>
            <a:pPr marL="628650" lvl="1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ارزیابی بد رفتاری با کودک: </a:t>
            </a:r>
          </a:p>
          <a:p>
            <a:pPr marL="1028700" lvl="2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 در همه ویزیت ها هنگام پایش رشد و ارائه سایر خدمات کودک از نظر نشانه های بد رفتاری با کودک بررسی شود </a:t>
            </a:r>
          </a:p>
        </p:txBody>
      </p:sp>
    </p:spTree>
    <p:extLst>
      <p:ext uri="{BB962C8B-B14F-4D97-AF65-F5344CB8AC3E}">
        <p14:creationId xmlns:p14="http://schemas.microsoft.com/office/powerpoint/2010/main" val="13554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412" y="152400"/>
            <a:ext cx="6624736" cy="592817"/>
          </a:xfrm>
        </p:spPr>
        <p:txBody>
          <a:bodyPr/>
          <a:lstStyle/>
          <a:p>
            <a:pPr algn="ctr"/>
            <a:r>
              <a:rPr lang="fa-IR" sz="2800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تغذیه در پایش مراقبت کودک </a:t>
            </a:r>
            <a:endParaRPr lang="en-US" sz="2800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10" y="1066800"/>
            <a:ext cx="5764497" cy="40386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514599"/>
            <a:ext cx="5257800" cy="376217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11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6738" y="152400"/>
            <a:ext cx="3030760" cy="609600"/>
          </a:xfrm>
        </p:spPr>
        <p:txBody>
          <a:bodyPr/>
          <a:lstStyle/>
          <a:p>
            <a:pPr algn="ctr" rtl="1"/>
            <a:r>
              <a:rPr lang="fa-IR" altLang="ko-KR" sz="3200" dirty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مکمل یاری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5412" y="1219200"/>
            <a:ext cx="5713412" cy="3733800"/>
          </a:xfrm>
        </p:spPr>
        <p:txBody>
          <a:bodyPr>
            <a:noAutofit/>
          </a:bodyPr>
          <a:lstStyle/>
          <a:p>
            <a:pPr marL="628650" lvl="1" indent="-228600"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تجویز ویتامین آ+ د :</a:t>
            </a:r>
          </a:p>
          <a:p>
            <a:pPr marL="1028700" lvl="2"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 5-3 روز تا 2 سالگی </a:t>
            </a:r>
          </a:p>
          <a:p>
            <a:pPr marL="628650" lvl="1" indent="-228600"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تجویز سایر مکمل ها: </a:t>
            </a:r>
          </a:p>
          <a:p>
            <a:pPr marL="1028700" lvl="2"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dirty="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برای کودکان زود متولد شده توسط پزشک تا 6 ماه (روی، اسید فولیک، آهن، ویتامین </a:t>
            </a:r>
            <a:r>
              <a:rPr lang="en-US" sz="1800" dirty="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E</a:t>
            </a:r>
            <a:r>
              <a:rPr lang="fa-IR" sz="1800" dirty="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 ) </a:t>
            </a:r>
          </a:p>
          <a:p>
            <a:pPr marL="628650" lvl="1" indent="-228600"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تجویز آهن:</a:t>
            </a:r>
          </a:p>
          <a:p>
            <a:pPr marL="1028700" lvl="2"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 از 6 ماه تا 2 سال </a:t>
            </a:r>
            <a:r>
              <a:rPr lang="fa-IR" sz="1800" dirty="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برای کودکان زود متولد شده طبق توصیه پزشک زودتر شروع می شود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1412" y="3429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rtl="1"/>
            <a:r>
              <a:rPr lang="fa-IR" altLang="ko-KR" sz="3200" smtClean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بیماری های متابولیک ارثی- ارزیابی ژنتیک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0205" y="2057400"/>
            <a:ext cx="5637213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بیماری های متابولیک ارثی: </a:t>
            </a:r>
          </a:p>
          <a:p>
            <a:pPr marL="628650" lvl="1"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5-3 روز، در صورت انجام نشدن تا 3 سالگی </a:t>
            </a:r>
          </a:p>
          <a:p>
            <a:pPr marL="628650" lvl="1"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برای نوزادان زود متولد شده 5-3 روز و تکرار در 2، 6 و 10 هفته</a:t>
            </a:r>
          </a:p>
          <a:p>
            <a:pPr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ارزیابی ژنتیک: </a:t>
            </a:r>
          </a:p>
          <a:p>
            <a:pPr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180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5-3 روز، در صورت انجام نشدن 15-14 روز </a:t>
            </a:r>
          </a:p>
          <a:p>
            <a:pPr algn="r" rtl="1">
              <a:lnSpc>
                <a:spcPct val="10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 </a:t>
            </a:r>
            <a:r>
              <a:rPr lang="fa-IR" sz="180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یکبار در 12 ماه </a:t>
            </a:r>
            <a:endParaRPr lang="fa-IR" sz="1800" dirty="0">
              <a:solidFill>
                <a:srgbClr val="C00000"/>
              </a:solidFill>
              <a:latin typeface="Candar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56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012" y="152400"/>
            <a:ext cx="6840760" cy="609600"/>
          </a:xfrm>
        </p:spPr>
        <p:txBody>
          <a:bodyPr/>
          <a:lstStyle/>
          <a:p>
            <a:pPr algn="ctr" rtl="1"/>
            <a:r>
              <a:rPr lang="fa-IR" altLang="ko-KR" sz="3200" dirty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ارزیابی بینایی 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58938" y="1066800"/>
            <a:ext cx="10529887" cy="5400675"/>
          </a:xfrm>
        </p:spPr>
        <p:txBody>
          <a:bodyPr>
            <a:noAutofit/>
          </a:bodyPr>
          <a:lstStyle/>
          <a:p>
            <a:pPr marL="228600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15-14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روز، </a:t>
            </a:r>
            <a:r>
              <a:rPr lang="fa-IR" sz="24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2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ماه، </a:t>
            </a:r>
            <a:r>
              <a:rPr lang="fa-IR" sz="24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7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ماه </a:t>
            </a:r>
            <a:r>
              <a:rPr lang="fa-IR" sz="24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با یکسری سوال و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معاینه، </a:t>
            </a:r>
            <a:r>
              <a:rPr lang="fa-IR" sz="24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در صورت انجام نشدن در مراقبت های دیگر انجام شود</a:t>
            </a:r>
          </a:p>
          <a:p>
            <a:pPr marL="228600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4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سال </a:t>
            </a:r>
            <a:r>
              <a:rPr lang="fa-IR" sz="24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غربالگری تنبلی چشم</a:t>
            </a:r>
          </a:p>
          <a:p>
            <a:pPr marL="228600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نوزادان متولد شده با وزن تولد 2000 گرم و کمتر یا سن بارداری کمتر از 34 هفته غربالگری </a:t>
            </a:r>
            <a:r>
              <a:rPr lang="fa-IR" sz="2400" dirty="0" err="1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رتینوپاتی</a:t>
            </a:r>
            <a:r>
              <a:rPr lang="fa-IR" sz="24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 نارسی</a:t>
            </a:r>
          </a:p>
          <a:p>
            <a:pPr marL="228600" indent="-228600" algn="r" rtl="1">
              <a:lnSpc>
                <a:spcPct val="150000"/>
              </a:lnSpc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آسیب شبکه (</a:t>
            </a:r>
            <a:r>
              <a:rPr lang="fa-IR" sz="2400" dirty="0" err="1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رتینوپاتی</a:t>
            </a: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 نارسی) در 24-9 درصد شیرخواران نارس با سن بارداری کمتر از 34 هفته </a:t>
            </a:r>
          </a:p>
          <a:p>
            <a:pPr marL="321469" indent="-321469" algn="just" defTabSz="428625" rtl="1">
              <a:lnSpc>
                <a:spcPct val="150000"/>
              </a:lnSpc>
              <a:defRPr/>
            </a:pP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4-1 درصد منجر به کوری </a:t>
            </a:r>
          </a:p>
          <a:p>
            <a:pPr marL="321469" indent="-321469" algn="just" defTabSz="428625" rtl="1">
              <a:lnSpc>
                <a:spcPct val="150000"/>
              </a:lnSpc>
              <a:defRPr/>
            </a:pP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غربالگری رتینوپاتی نارسی در سن 6-4 </a:t>
            </a:r>
            <a:r>
              <a:rPr lang="fa-IR" sz="2400" dirty="0" smtClean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هفته </a:t>
            </a: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تولد </a:t>
            </a:r>
          </a:p>
          <a:p>
            <a:pPr marL="321469" indent="-321469" algn="just" defTabSz="428625" rtl="1">
              <a:lnSpc>
                <a:spcPct val="150000"/>
              </a:lnSpc>
              <a:defRPr/>
            </a:pP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توسط یک چشم پزشک </a:t>
            </a:r>
            <a:r>
              <a:rPr lang="fa-IR" sz="2400" dirty="0" smtClean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دوره </a:t>
            </a:r>
            <a:r>
              <a:rPr lang="fa-IR" sz="2400" smtClean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دیده (مشاهده </a:t>
            </a:r>
            <a:r>
              <a:rPr lang="fa-IR" sz="2400" dirty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شبکیه نوزادان و تشخیص </a:t>
            </a:r>
            <a:r>
              <a:rPr lang="fa-IR" sz="240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رتینوپاتی </a:t>
            </a:r>
            <a:r>
              <a:rPr lang="fa-IR" sz="2400" smtClean="0">
                <a:solidFill>
                  <a:srgbClr val="C00000"/>
                </a:solidFill>
                <a:latin typeface="Speak Pro"/>
                <a:cs typeface="B Nazanin" panose="00000400000000000000" pitchFamily="2" charset="-78"/>
              </a:rPr>
              <a:t>نارسی)  </a:t>
            </a:r>
            <a:endParaRPr lang="fa-IR" sz="2400" dirty="0">
              <a:solidFill>
                <a:srgbClr val="C00000"/>
              </a:solidFill>
              <a:latin typeface="Speak Pro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48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812" y="228600"/>
            <a:ext cx="6840760" cy="649560"/>
          </a:xfrm>
        </p:spPr>
        <p:txBody>
          <a:bodyPr/>
          <a:lstStyle/>
          <a:p>
            <a:pPr algn="ctr" rtl="1"/>
            <a:r>
              <a:rPr lang="fa-IR" altLang="ko-KR" sz="3200" dirty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ارزیابی شنوایی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44725" y="1143000"/>
            <a:ext cx="9944100" cy="5486400"/>
          </a:xfrm>
        </p:spPr>
        <p:txBody>
          <a:bodyPr>
            <a:noAutofit/>
          </a:bodyPr>
          <a:lstStyle/>
          <a:p>
            <a:pPr marL="228600" indent="-228600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بررسی عوامل خطر با سوالات مطرح شده در همه مراقبت ها </a:t>
            </a:r>
          </a:p>
          <a:p>
            <a:pPr marL="228600" indent="-228600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آزمون غربالگر: نوبت اول 5-3 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روز </a:t>
            </a:r>
            <a:r>
              <a:rPr lang="fa-IR" sz="20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– نوبت دوم 5-3 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سال </a:t>
            </a:r>
            <a:endParaRPr lang="fa-IR" sz="2000" dirty="0">
              <a:solidFill>
                <a:schemeClr val="accent6">
                  <a:lumMod val="50000"/>
                </a:schemeClr>
              </a:solidFill>
              <a:latin typeface="Candara"/>
              <a:cs typeface="B Nazanin" panose="00000400000000000000" pitchFamily="2" charset="-78"/>
            </a:endParaRPr>
          </a:p>
          <a:p>
            <a:pPr marL="228600" indent="-228600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آزمون تشخیصی </a:t>
            </a:r>
          </a:p>
          <a:p>
            <a:pPr marL="228600" indent="-228600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آسیب شنوایی، شایع ترین نقص مادرزادی</a:t>
            </a:r>
          </a:p>
          <a:p>
            <a:pPr marL="321469" indent="-321469" algn="just" defTabSz="428625" rtl="1">
              <a:defRPr/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از هر 1000 نوزاد متولد شده  3-1 نوزاد مبتلا به کم شنوایی ناتوان کننده </a:t>
            </a:r>
          </a:p>
          <a:p>
            <a:pPr marL="321469" indent="-321469" algn="just" defTabSz="428625" rtl="1">
              <a:defRPr/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latin typeface="Candara"/>
                <a:cs typeface="B Nazanin" panose="00000400000000000000" pitchFamily="2" charset="-78"/>
              </a:rPr>
              <a:t>شیوع کم شنوایی نوزادان در ایران 3 مورد از هر 1000 تولد </a:t>
            </a:r>
          </a:p>
          <a:p>
            <a:pPr marL="321469" indent="-321469" algn="just" defTabSz="428625" rtl="1">
              <a:defRPr/>
            </a:pP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در نوزادانی که یک عامل خطر دارند مانند </a:t>
            </a:r>
            <a:r>
              <a:rPr lang="fa-IR" sz="2000" dirty="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کودکان </a:t>
            </a: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زود متولد شده 10 برابر بیشتر </a:t>
            </a:r>
            <a:endParaRPr lang="en-US" sz="2000" dirty="0">
              <a:solidFill>
                <a:srgbClr val="C00000"/>
              </a:solidFill>
              <a:latin typeface="Candara"/>
              <a:cs typeface="B Nazanin" panose="00000400000000000000" pitchFamily="2" charset="-78"/>
            </a:endParaRPr>
          </a:p>
          <a:p>
            <a:pPr marL="321469" indent="-321469" algn="just" defTabSz="428625" rtl="1">
              <a:defRPr/>
            </a:pPr>
            <a:r>
              <a:rPr lang="en-US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OAE</a:t>
            </a: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 در بیمارستان حتما تا قبل از یک </a:t>
            </a:r>
            <a:r>
              <a:rPr lang="fa-IR" sz="2000" dirty="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ماه </a:t>
            </a: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انجام شود </a:t>
            </a:r>
          </a:p>
          <a:p>
            <a:pPr marL="321469" indent="-321469" algn="just" defTabSz="428625" rtl="1">
              <a:defRPr/>
            </a:pPr>
            <a:r>
              <a:rPr lang="en-US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AABR</a:t>
            </a: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 هم برای این کودکان انجام می شود </a:t>
            </a:r>
          </a:p>
          <a:p>
            <a:pPr marL="321469" indent="-321469" algn="just" defTabSz="428625" rtl="1">
              <a:defRPr/>
            </a:pPr>
            <a:r>
              <a:rPr lang="en-US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ABR</a:t>
            </a: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 برای این کودکان تا قبل از </a:t>
            </a:r>
            <a:r>
              <a:rPr lang="fa-IR" sz="2000" dirty="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یکسال </a:t>
            </a: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انجام شود </a:t>
            </a:r>
          </a:p>
          <a:p>
            <a:pPr marL="321469" indent="-321469" algn="just" defTabSz="428625" rtl="1">
              <a:defRPr/>
            </a:pP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غربالگری تا قبل از 1 </a:t>
            </a:r>
            <a:r>
              <a:rPr lang="fa-IR" sz="2000" dirty="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ماه، </a:t>
            </a: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تشخیص تا قبل از 3 </a:t>
            </a:r>
            <a:r>
              <a:rPr lang="fa-IR" sz="2000" dirty="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ماه، </a:t>
            </a:r>
            <a:r>
              <a:rPr lang="fa-IR" sz="2000" dirty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مداخله تا قبل از 6 </a:t>
            </a:r>
            <a:r>
              <a:rPr lang="fa-IR" sz="2000" dirty="0" smtClean="0">
                <a:solidFill>
                  <a:srgbClr val="C00000"/>
                </a:solidFill>
                <a:latin typeface="Candara"/>
                <a:cs typeface="B Nazanin" panose="00000400000000000000" pitchFamily="2" charset="-78"/>
              </a:rPr>
              <a:t>ماه </a:t>
            </a:r>
            <a:endParaRPr lang="fa-IR" sz="2000" dirty="0">
              <a:solidFill>
                <a:srgbClr val="C00000"/>
              </a:solidFill>
              <a:latin typeface="Candara"/>
              <a:cs typeface="B Nazanin" panose="00000400000000000000" pitchFamily="2" charset="-78"/>
            </a:endParaRPr>
          </a:p>
          <a:p>
            <a:pPr marL="628650" lvl="1" indent="-228600" algn="r" rtl="1">
              <a:spcBef>
                <a:spcPts val="1800"/>
              </a:spcBef>
              <a:buClr>
                <a:srgbClr val="796548"/>
              </a:buClr>
              <a:buSzPct val="80000"/>
              <a:buFont typeface="Wingdings" panose="05000000000000000000" pitchFamily="2" charset="2"/>
              <a:buChar char="§"/>
            </a:pPr>
            <a:endParaRPr lang="fa-IR" sz="2000" dirty="0">
              <a:solidFill>
                <a:schemeClr val="accent6">
                  <a:lumMod val="50000"/>
                </a:schemeClr>
              </a:solidFill>
              <a:latin typeface="Candar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03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614" y="228600"/>
            <a:ext cx="6840760" cy="649560"/>
          </a:xfrm>
        </p:spPr>
        <p:txBody>
          <a:bodyPr/>
          <a:lstStyle/>
          <a:p>
            <a:pPr algn="ctr" rtl="1"/>
            <a:r>
              <a:rPr lang="fa-IR" altLang="ko-KR" sz="3200" dirty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  <a:cs typeface="B Nazanin" panose="00000400000000000000" pitchFamily="2" charset="-78"/>
              </a:rPr>
              <a:t>جدول غربالگری های پایش مراقبت کودک 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838510"/>
            <a:ext cx="5660995" cy="378570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54" y="1243609"/>
            <a:ext cx="5261095" cy="340459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361612" y="76200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err="1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ترم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7612" y="2438400"/>
            <a:ext cx="212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زود متولد شده</a:t>
            </a:r>
            <a:endParaRPr lang="en-US" sz="20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89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1575</Words>
  <Application>Microsoft Office PowerPoint</Application>
  <PresentationFormat>Custom</PresentationFormat>
  <Paragraphs>198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 Unicode MS</vt:lpstr>
      <vt:lpstr>맑은 고딕</vt:lpstr>
      <vt:lpstr>Arial</vt:lpstr>
      <vt:lpstr>B Koodak</vt:lpstr>
      <vt:lpstr>B Nazanin</vt:lpstr>
      <vt:lpstr>Calibri</vt:lpstr>
      <vt:lpstr>Calibri Light</vt:lpstr>
      <vt:lpstr>Candara</vt:lpstr>
      <vt:lpstr>Euphemia</vt:lpstr>
      <vt:lpstr>Speak Pro</vt:lpstr>
      <vt:lpstr>Wingdings</vt:lpstr>
      <vt:lpstr>Custom Design</vt:lpstr>
      <vt:lpstr>PowerPoint Presentation</vt:lpstr>
      <vt:lpstr>معاینات و مراقبت ها</vt:lpstr>
      <vt:lpstr>علائم و نشانه های خطر – ایمن سازی</vt:lpstr>
      <vt:lpstr>ارزیابی دهان و دندان- بد رفتاری </vt:lpstr>
      <vt:lpstr>تغذیه در پایش مراقبت کودک </vt:lpstr>
      <vt:lpstr>مکمل یاری</vt:lpstr>
      <vt:lpstr>ارزیابی بینایی </vt:lpstr>
      <vt:lpstr>ارزیابی شنوایی</vt:lpstr>
      <vt:lpstr>جدول غربالگری های پایش مراقبت کودک </vt:lpstr>
      <vt:lpstr>ارزیابی تکامل</vt:lpstr>
      <vt:lpstr>جدول غربالگری تکامل </vt:lpstr>
      <vt:lpstr>علائم هشدار دهنده تکامل </vt:lpstr>
      <vt:lpstr>توصیه های ارتقای تکامل</vt:lpstr>
      <vt:lpstr>ارزیابی فشار خون </vt:lpstr>
      <vt:lpstr>ارزیابی کم خونی در کودکان در معرض خطر</vt:lpstr>
      <vt:lpstr>قرارگیری و وضعیت دهی مناسب نوزادان زود متولد شده </vt:lpstr>
      <vt:lpstr>اصول کلی وضعیت دهی نوزاد زود متولد شده</vt:lpstr>
      <vt:lpstr> تماس پوست با پوست مادر و نوزاد – مراقبت کانگرویی  </vt:lpstr>
      <vt:lpstr>نمودارهای رشد</vt:lpstr>
      <vt:lpstr>نمودار وزن، قد و دور سر INTERGROWTH -21 </vt:lpstr>
      <vt:lpstr>نمودار قد و دور سر برای سن MGRS </vt:lpstr>
      <vt:lpstr>نمودار وزن برای سن و وزن برای قد  MGRS </vt:lpstr>
      <vt:lpstr>سن استفاده از منحنی های intergrowth-21 و  MGRS</vt:lpstr>
      <vt:lpstr>محاسبه سن اصلاح شده کودکان زود متولد شده برای ثبت در    منحنیMGRS پس از هفته 64 بارداری</vt:lpstr>
      <vt:lpstr>نوزادی با سن بارداری 28 هفته بدنیا آمده است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nariai abolghasem</dc:creator>
  <cp:lastModifiedBy>rayan</cp:lastModifiedBy>
  <cp:revision>38</cp:revision>
  <dcterms:created xsi:type="dcterms:W3CDTF">2022-02-04T07:54:23Z</dcterms:created>
  <dcterms:modified xsi:type="dcterms:W3CDTF">2023-04-30T07:17:29Z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