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6.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7.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8.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9.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0.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1.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3.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14.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16.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17.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18.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19.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2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21.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92" r:id="rId3"/>
    <p:sldMasterId id="2147483715" r:id="rId4"/>
    <p:sldMasterId id="2147483738" r:id="rId5"/>
    <p:sldMasterId id="2147483761" r:id="rId6"/>
    <p:sldMasterId id="2147483784" r:id="rId7"/>
    <p:sldMasterId id="2147483807" r:id="rId8"/>
    <p:sldMasterId id="2147483830" r:id="rId9"/>
    <p:sldMasterId id="2147483853" r:id="rId10"/>
    <p:sldMasterId id="2147483876" r:id="rId11"/>
    <p:sldMasterId id="2147483899" r:id="rId12"/>
    <p:sldMasterId id="2147483922" r:id="rId13"/>
    <p:sldMasterId id="2147483945" r:id="rId14"/>
    <p:sldMasterId id="2147483968" r:id="rId15"/>
    <p:sldMasterId id="2147483991" r:id="rId16"/>
    <p:sldMasterId id="2147484014" r:id="rId17"/>
    <p:sldMasterId id="2147484037" r:id="rId18"/>
    <p:sldMasterId id="2147484060" r:id="rId19"/>
    <p:sldMasterId id="2147484083" r:id="rId20"/>
    <p:sldMasterId id="2147484106" r:id="rId21"/>
    <p:sldMasterId id="2147484129" r:id="rId22"/>
  </p:sldMasterIdLst>
  <p:sldIdLst>
    <p:sldId id="257" r:id="rId23"/>
    <p:sldId id="259" r:id="rId24"/>
    <p:sldId id="260" r:id="rId25"/>
    <p:sldId id="261" r:id="rId26"/>
    <p:sldId id="262" r:id="rId27"/>
    <p:sldId id="28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83" r:id="rId42"/>
    <p:sldId id="276" r:id="rId43"/>
    <p:sldId id="277" r:id="rId44"/>
    <p:sldId id="285" r:id="rId45"/>
    <p:sldId id="278" r:id="rId46"/>
    <p:sldId id="279" r:id="rId47"/>
    <p:sldId id="286" r:id="rId48"/>
    <p:sldId id="287" r:id="rId49"/>
    <p:sldId id="280" r:id="rId50"/>
    <p:sldId id="28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7.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9.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0.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1.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831845114"/>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095648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63484589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459434097"/>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498157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923017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8955115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169911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60494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2737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247381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068100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057878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88686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6330758"/>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053910095"/>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02762257"/>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342589100"/>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64400769"/>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2826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137175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509641291"/>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601173363"/>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5917651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924558550"/>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983667003"/>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3806821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7127687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7961972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524918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990337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844692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810058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5236448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3617819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328551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35266952"/>
      </p:ext>
    </p:extLst>
  </p:cSld>
  <p:clrMapOvr>
    <a:masterClrMapping/>
  </p:clrMapOvr>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068112177"/>
      </p:ext>
    </p:extLst>
  </p:cSld>
  <p:clrMapOvr>
    <a:masterClrMapping/>
  </p:clrMapOvr>
  <p:hf sldNum="0"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43631875"/>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421908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59730054"/>
      </p:ext>
    </p:extLst>
  </p:cSld>
  <p:clrMapOvr>
    <a:masterClrMapping/>
  </p:clrMapOvr>
  <p:hf sldNum="0" hdr="0" ft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766894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691193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694962210"/>
      </p:ext>
    </p:extLst>
  </p:cSld>
  <p:clrMapOvr>
    <a:overrideClrMapping bg1="dk1" tx1="lt1" bg2="dk2" tx2="lt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899198462"/>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6017240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79039725"/>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99567745"/>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333031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763500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35198892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929039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696768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596416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283199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51304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621211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013939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41308657"/>
      </p:ext>
    </p:extLst>
  </p:cSld>
  <p:clrMapOvr>
    <a:masterClrMapping/>
  </p:clrMapOvr>
  <p:hf sldNum="0"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40161086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57093316"/>
      </p:ext>
    </p:extLst>
  </p:cSld>
  <p:clrMapOvr>
    <a:masterClrMapping/>
  </p:clrMapOvr>
  <p:hf sldNum="0"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927969183"/>
      </p:ext>
    </p:extLst>
  </p:cSld>
  <p:clrMapOvr>
    <a:masterClrMapping/>
  </p:clrMapOvr>
  <p:hf sldNum="0"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78137469"/>
      </p:ext>
    </p:extLst>
  </p:cSld>
  <p:clrMapOvr>
    <a:masterClrMapping/>
  </p:clrMapOvr>
  <p:hf sldNum="0" hdr="0" ft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917580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208384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629236441"/>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198422458"/>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6451955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752511255"/>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06609404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76613305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641688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45636467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618049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032238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7589772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839905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9250696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983040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6781603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99573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4217302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98484078"/>
      </p:ext>
    </p:extLst>
  </p:cSld>
  <p:clrMapOvr>
    <a:masterClrMapping/>
  </p:clrMapOvr>
  <p:hf sldNum="0" hdr="0" ftr="0" dt="0"/>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823343985"/>
      </p:ext>
    </p:extLst>
  </p:cSld>
  <p:clrMapOvr>
    <a:masterClrMapping/>
  </p:clrMapOvr>
  <p:hf sldNum="0"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08473258"/>
      </p:ext>
    </p:extLst>
  </p:cSld>
  <p:clrMapOvr>
    <a:masterClrMapping/>
  </p:clrMapOvr>
  <p:hf sldNum="0"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983853424"/>
      </p:ext>
    </p:extLst>
  </p:cSld>
  <p:clrMapOvr>
    <a:masterClrMapping/>
  </p:clrMapOvr>
  <p:hf sldNum="0"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38137301"/>
      </p:ext>
    </p:extLst>
  </p:cSld>
  <p:clrMapOvr>
    <a:masterClrMapping/>
  </p:clrMapOvr>
  <p:hf sldNum="0"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063759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6196131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888881369"/>
      </p:ext>
    </p:extLst>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058569533"/>
      </p:ext>
    </p:extLst>
  </p:cSld>
  <p:clrMapOvr>
    <a:overrideClrMapping bg1="dk1" tx1="lt1" bg2="dk2" tx2="lt2" accent1="accent1" accent2="accent2" accent3="accent3" accent4="accent4" accent5="accent5" accent6="accent6" hlink="hlink" folHlink="folHlink"/>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621066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904830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878528657"/>
      </p:ext>
    </p:extLst>
  </p:cSld>
  <p:clrMapOvr>
    <a:overrideClrMapping bg1="dk1" tx1="lt1" bg2="dk2" tx2="lt2" accent1="accent1" accent2="accent2" accent3="accent3" accent4="accent4" accent5="accent5" accent6="accent6" hlink="hlink" folHlink="folHlink"/>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999637175"/>
      </p:ext>
    </p:extLst>
  </p:cSld>
  <p:clrMapOvr>
    <a:overrideClrMapping bg1="dk1" tx1="lt1" bg2="dk2" tx2="lt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3383961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1021559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5567783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268280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786090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14290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055927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5538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735827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078867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230140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50309317"/>
      </p:ext>
    </p:extLst>
  </p:cSld>
  <p:clrMapOvr>
    <a:masterClrMapping/>
  </p:clrMapOvr>
  <p:hf sldNum="0"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904690764"/>
      </p:ext>
    </p:extLst>
  </p:cSld>
  <p:clrMapOvr>
    <a:masterClrMapping/>
  </p:clrMapOvr>
  <p:hf sldNum="0" hdr="0" ftr="0" dt="0"/>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0594005"/>
      </p:ext>
    </p:extLst>
  </p:cSld>
  <p:clrMapOvr>
    <a:masterClrMapping/>
  </p:clrMapOvr>
  <p:hf sldNum="0" hdr="0" ftr="0" dt="0"/>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336274280"/>
      </p:ext>
    </p:extLst>
  </p:cSld>
  <p:clrMapOvr>
    <a:masterClrMapping/>
  </p:clrMapOvr>
  <p:hf sldNum="0" hdr="0" ftr="0" dt="0"/>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59971555"/>
      </p:ext>
    </p:extLst>
  </p:cSld>
  <p:clrMapOvr>
    <a:masterClrMapping/>
  </p:clrMapOvr>
  <p:hf sldNum="0" hdr="0" ft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135481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6063662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08473473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2795607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480889524"/>
      </p:ext>
    </p:extLst>
  </p:cSld>
  <p:clrMapOvr>
    <a:overrideClrMapping bg1="dk1" tx1="lt1" bg2="dk2" tx2="lt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0364688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933652277"/>
      </p:ext>
    </p:extLst>
  </p:cSld>
  <p:clrMapOvr>
    <a:overrideClrMapping bg1="dk1" tx1="lt1" bg2="dk2" tx2="lt2" accent1="accent1" accent2="accent2" accent3="accent3" accent4="accent4" accent5="accent5" accent6="accent6" hlink="hlink" folHlink="folHlink"/>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282121084"/>
      </p:ext>
    </p:extLst>
  </p:cSld>
  <p:clrMapOvr>
    <a:overrideClrMapping bg1="dk1" tx1="lt1" bg2="dk2" tx2="lt2" accent1="accent1" accent2="accent2" accent3="accent3" accent4="accent4" accent5="accent5" accent6="accent6" hlink="hlink" folHlink="folHlink"/>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003922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4054558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346184937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335087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104409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65043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4142380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817335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831814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0091373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189578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79641750"/>
      </p:ext>
    </p:extLst>
  </p:cSld>
  <p:clrMapOvr>
    <a:masterClrMapping/>
  </p:clrMapOvr>
  <p:hf sldNum="0" hdr="0" ftr="0" dt="0"/>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932390724"/>
      </p:ext>
    </p:extLst>
  </p:cSld>
  <p:clrMapOvr>
    <a:masterClrMapping/>
  </p:clrMapOvr>
  <p:hf sldNum="0" hdr="0" ftr="0" dt="0"/>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8919290"/>
      </p:ext>
    </p:extLst>
  </p:cSld>
  <p:clrMapOvr>
    <a:masterClrMapping/>
  </p:clrMapOvr>
  <p:hf sldNum="0" hdr="0" ftr="0" dt="0"/>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929249462"/>
      </p:ext>
    </p:extLst>
  </p:cSld>
  <p:clrMapOvr>
    <a:masterClrMapping/>
  </p:clrMapOvr>
  <p:hf sldNum="0" hdr="0" ftr="0" dt="0"/>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67389933"/>
      </p:ext>
    </p:extLst>
  </p:cSld>
  <p:clrMapOvr>
    <a:masterClrMapping/>
  </p:clrMapOvr>
  <p:hf sldNum="0" hdr="0" ftr="0" dt="0"/>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8696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0413860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409872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365310357"/>
      </p:ext>
    </p:extLst>
  </p:cSld>
  <p:clrMapOvr>
    <a:overrideClrMapping bg1="dk1" tx1="lt1" bg2="dk2" tx2="lt2" accent1="accent1" accent2="accent2" accent3="accent3" accent4="accent4" accent5="accent5" accent6="accent6" hlink="hlink" folHlink="folHlink"/>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947597495"/>
      </p:ext>
    </p:extLst>
  </p:cSld>
  <p:clrMapOvr>
    <a:overrideClrMapping bg1="dk1" tx1="lt1" bg2="dk2" tx2="lt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319228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369882218"/>
      </p:ext>
    </p:extLst>
  </p:cSld>
  <p:clrMapOvr>
    <a:overrideClrMapping bg1="dk1" tx1="lt1" bg2="dk2" tx2="lt2" accent1="accent1" accent2="accent2" accent3="accent3" accent4="accent4" accent5="accent5" accent6="accent6" hlink="hlink" folHlink="folHlink"/>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873935758"/>
      </p:ext>
    </p:extLst>
  </p:cSld>
  <p:clrMapOvr>
    <a:overrideClrMapping bg1="dk1" tx1="lt1" bg2="dk2" tx2="lt2" accent1="accent1" accent2="accent2" accent3="accent3" accent4="accent4" accent5="accent5" accent6="accent6" hlink="hlink" folHlink="folHlink"/>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2196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15410112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856210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38859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07251593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377844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5194232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217263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0384353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67854834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6913930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26207787"/>
      </p:ext>
    </p:extLst>
  </p:cSld>
  <p:clrMapOvr>
    <a:masterClrMapping/>
  </p:clrMapOvr>
  <p:hf sldNum="0" hdr="0" ftr="0" dt="0"/>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4175612771"/>
      </p:ext>
    </p:extLst>
  </p:cSld>
  <p:clrMapOvr>
    <a:masterClrMapping/>
  </p:clrMapOvr>
  <p:hf sldNum="0"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89303895"/>
      </p:ext>
    </p:extLst>
  </p:cSld>
  <p:clrMapOvr>
    <a:masterClrMapping/>
  </p:clrMapOvr>
  <p:hf sldNum="0"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74596977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7452078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2460123"/>
      </p:ext>
    </p:extLst>
  </p:cSld>
  <p:clrMapOvr>
    <a:masterClrMapping/>
  </p:clrMapOvr>
  <p:hf sldNum="0"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2641044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06120244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78094397"/>
      </p:ext>
    </p:extLst>
  </p:cSld>
  <p:clrMapOvr>
    <a:overrideClrMapping bg1="dk1" tx1="lt1" bg2="dk2" tx2="lt2" accent1="accent1" accent2="accent2" accent3="accent3" accent4="accent4" accent5="accent5" accent6="accent6" hlink="hlink" folHlink="folHlink"/>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889584837"/>
      </p:ext>
    </p:extLst>
  </p:cSld>
  <p:clrMapOvr>
    <a:overrideClrMapping bg1="dk1" tx1="lt1" bg2="dk2" tx2="lt2" accent1="accent1" accent2="accent2" accent3="accent3" accent4="accent4" accent5="accent5" accent6="accent6" hlink="hlink" folHlink="folHlink"/>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021029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73661360"/>
      </p:ext>
    </p:extLst>
  </p:cSld>
  <p:clrMapOvr>
    <a:overrideClrMapping bg1="dk1" tx1="lt1" bg2="dk2" tx2="lt2" accent1="accent1" accent2="accent2" accent3="accent3" accent4="accent4" accent5="accent5" accent6="accent6" hlink="hlink" folHlink="folHlink"/>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162036822"/>
      </p:ext>
    </p:extLst>
  </p:cSld>
  <p:clrMapOvr>
    <a:overrideClrMapping bg1="dk1" tx1="lt1" bg2="dk2" tx2="lt2" accent1="accent1" accent2="accent2" accent3="accent3" accent4="accent4" accent5="accent5" accent6="accent6" hlink="hlink" folHlink="folHlink"/>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831387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89253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41945557"/>
      </p:ext>
    </p:extLst>
  </p:cSld>
  <p:clrMapOvr>
    <a:masterClrMapping/>
  </p:clrMapOvr>
  <p:hf sldNum="0" hdr="0" ftr="0" dt="0"/>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04269755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9801502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19254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5747499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2802504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913443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963455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4841265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60544621"/>
      </p:ext>
    </p:extLst>
  </p:cSld>
  <p:clrMapOvr>
    <a:masterClrMapping/>
  </p:clrMapOvr>
  <p:hf sldNum="0"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50577454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114722776"/>
      </p:ext>
    </p:extLst>
  </p:cSld>
  <p:clrMapOvr>
    <a:masterClrMapping/>
  </p:clrMapOvr>
  <p:hf sldNum="0" hdr="0" ftr="0" dt="0"/>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82769980"/>
      </p:ext>
    </p:extLst>
  </p:cSld>
  <p:clrMapOvr>
    <a:masterClrMapping/>
  </p:clrMapOvr>
  <p:hf sldNum="0"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796102157"/>
      </p:ext>
    </p:extLst>
  </p:cSld>
  <p:clrMapOvr>
    <a:masterClrMapping/>
  </p:clrMapOvr>
  <p:hf sldNum="0"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14558915"/>
      </p:ext>
    </p:extLst>
  </p:cSld>
  <p:clrMapOvr>
    <a:masterClrMapping/>
  </p:clrMapOvr>
  <p:hf sldNum="0"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23725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07167248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67215664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269903135"/>
      </p:ext>
    </p:extLst>
  </p:cSld>
  <p:clrMapOvr>
    <a:overrideClrMapping bg1="dk1" tx1="lt1" bg2="dk2" tx2="lt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7180859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907644841"/>
      </p:ext>
    </p:extLst>
  </p:cSld>
  <p:clrMapOvr>
    <a:overrideClrMapping bg1="dk1" tx1="lt1" bg2="dk2" tx2="lt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65008444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89452663"/>
      </p:ext>
    </p:extLst>
  </p:cSld>
  <p:clrMapOvr>
    <a:masterClrMapping/>
  </p:clrMapOvr>
  <p:hf sldNum="0" hdr="0" ftr="0" dt="0"/>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506926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6052224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94510221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991302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3066763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451748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266142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1859791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4993990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403888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828096772"/>
      </p:ext>
    </p:extLst>
  </p:cSld>
  <p:clrMapOvr>
    <a:masterClrMapping/>
  </p:clrMapOvr>
  <p:hf sldNum="0" hdr="0" ftr="0" dt="0"/>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31116398"/>
      </p:ext>
    </p:extLst>
  </p:cSld>
  <p:clrMapOvr>
    <a:masterClrMapping/>
  </p:clrMapOvr>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274776066"/>
      </p:ext>
    </p:extLst>
  </p:cSld>
  <p:clrMapOvr>
    <a:masterClrMapping/>
  </p:clrMapOvr>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52405361"/>
      </p:ext>
    </p:extLst>
  </p:cSld>
  <p:clrMapOvr>
    <a:masterClrMapping/>
  </p:clrMapOvr>
  <p:hf sldNum="0"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939073879"/>
      </p:ext>
    </p:extLst>
  </p:cSld>
  <p:clrMapOvr>
    <a:masterClrMapping/>
  </p:clrMapOvr>
  <p:hf sldNum="0"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98647349"/>
      </p:ext>
    </p:extLst>
  </p:cSld>
  <p:clrMapOvr>
    <a:masterClrMapping/>
  </p:clrMapOvr>
  <p:hf sldNum="0"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1295453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364632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039471703"/>
      </p:ext>
    </p:extLst>
  </p:cSld>
  <p:clrMapOvr>
    <a:overrideClrMapping bg1="dk1" tx1="lt1" bg2="dk2" tx2="lt2" accent1="accent1" accent2="accent2" accent3="accent3" accent4="accent4" accent5="accent5" accent6="accent6" hlink="hlink" folHlink="folHlink"/>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870566503"/>
      </p:ext>
    </p:extLst>
  </p:cSld>
  <p:clrMapOvr>
    <a:overrideClrMapping bg1="dk1" tx1="lt1" bg2="dk2" tx2="lt2" accent1="accent1" accent2="accent2" accent3="accent3" accent4="accent4" accent5="accent5" accent6="accent6" hlink="hlink" folHlink="folHlink"/>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67958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83559412"/>
      </p:ext>
    </p:extLst>
  </p:cSld>
  <p:clrMapOvr>
    <a:masterClrMapping/>
  </p:clrMapOvr>
  <p:hf sldNum="0" hdr="0" ftr="0" dt="0"/>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431282884"/>
      </p:ext>
    </p:extLst>
  </p:cSld>
  <p:clrMapOvr>
    <a:overrideClrMapping bg1="dk1" tx1="lt1" bg2="dk2" tx2="lt2" accent1="accent1" accent2="accent2" accent3="accent3" accent4="accent4" accent5="accent5" accent6="accent6" hlink="hlink" folHlink="folHlink"/>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102475330"/>
      </p:ext>
    </p:extLst>
  </p:cSld>
  <p:clrMapOvr>
    <a:overrideClrMapping bg1="dk1" tx1="lt1" bg2="dk2" tx2="lt2" accent1="accent1" accent2="accent2" accent3="accent3" accent4="accent4" accent5="accent5" accent6="accent6" hlink="hlink" folHlink="folHlink"/>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400847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58079782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49143436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073957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9974455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5867941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890891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94603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0499220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03128189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0543849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6449566"/>
      </p:ext>
    </p:extLst>
  </p:cSld>
  <p:clrMapOvr>
    <a:masterClrMapping/>
  </p:clrMapOvr>
  <p:hf sldNum="0" hdr="0" ftr="0" dt="0"/>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812673793"/>
      </p:ext>
    </p:extLst>
  </p:cSld>
  <p:clrMapOvr>
    <a:masterClrMapping/>
  </p:clrMapOvr>
  <p:hf sldNum="0" hdr="0" ftr="0" dt="0"/>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93100357"/>
      </p:ext>
    </p:extLst>
  </p:cSld>
  <p:clrMapOvr>
    <a:masterClrMapping/>
  </p:clrMapOvr>
  <p:hf sldNum="0" hdr="0" ftr="0" dt="0"/>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319206273"/>
      </p:ext>
    </p:extLst>
  </p:cSld>
  <p:clrMapOvr>
    <a:masterClrMapping/>
  </p:clrMapOvr>
  <p:hf sldNum="0" hdr="0" ftr="0" dt="0"/>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68584680"/>
      </p:ext>
    </p:extLst>
  </p:cSld>
  <p:clrMapOvr>
    <a:masterClrMapping/>
  </p:clrMapOvr>
  <p:hf sldNum="0" hdr="0" ftr="0" dt="0"/>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0545302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4050295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96680987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1451837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021983221"/>
      </p:ext>
    </p:extLst>
  </p:cSld>
  <p:clrMapOvr>
    <a:overrideClrMapping bg1="dk1" tx1="lt1" bg2="dk2" tx2="lt2" accent1="accent1" accent2="accent2" accent3="accent3" accent4="accent4" accent5="accent5" accent6="accent6" hlink="hlink" folHlink="folHlink"/>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638671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378777924"/>
      </p:ext>
    </p:extLst>
  </p:cSld>
  <p:clrMapOvr>
    <a:overrideClrMapping bg1="dk1" tx1="lt1" bg2="dk2" tx2="lt2" accent1="accent1" accent2="accent2" accent3="accent3" accent4="accent4" accent5="accent5" accent6="accent6" hlink="hlink" folHlink="folHlink"/>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368460439"/>
      </p:ext>
    </p:extLst>
  </p:cSld>
  <p:clrMapOvr>
    <a:overrideClrMapping bg1="dk1" tx1="lt1" bg2="dk2" tx2="lt2" accent1="accent1" accent2="accent2" accent3="accent3" accent4="accent4" accent5="accent5" accent6="accent6" hlink="hlink" folHlink="folHlink"/>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776461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78598508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19950860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1488128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7704098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4457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160007031"/>
      </p:ext>
    </p:extLst>
  </p:cSld>
  <p:clrMapOvr>
    <a:overrideClrMapping bg1="dk1" tx1="lt1" bg2="dk2" tx2="lt2" accent1="accent1" accent2="accent2" accent3="accent3" accent4="accent4" accent5="accent5" accent6="accent6" hlink="hlink" folHlink="folHlink"/>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148062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027481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465802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3507202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68868095"/>
      </p:ext>
    </p:extLst>
  </p:cSld>
  <p:clrMapOvr>
    <a:masterClrMapping/>
  </p:clrMapOvr>
  <p:hf sldNum="0" hdr="0" ftr="0" dt="0"/>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394878912"/>
      </p:ext>
    </p:extLst>
  </p:cSld>
  <p:clrMapOvr>
    <a:masterClrMapping/>
  </p:clrMapOvr>
  <p:hf sldNum="0" hdr="0" ftr="0" dt="0"/>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10780421"/>
      </p:ext>
    </p:extLst>
  </p:cSld>
  <p:clrMapOvr>
    <a:masterClrMapping/>
  </p:clrMapOvr>
  <p:hf sldNum="0" hdr="0" ftr="0" dt="0"/>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262413887"/>
      </p:ext>
    </p:extLst>
  </p:cSld>
  <p:clrMapOvr>
    <a:masterClrMapping/>
  </p:clrMapOvr>
  <p:hf sldNum="0" hdr="0" ftr="0" dt="0"/>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610033058"/>
      </p:ext>
    </p:extLst>
  </p:cSld>
  <p:clrMapOvr>
    <a:masterClrMapping/>
  </p:clrMapOvr>
  <p:hf sldNum="0" hdr="0" ftr="0" dt="0"/>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49819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445920521"/>
      </p:ext>
    </p:extLst>
  </p:cSld>
  <p:clrMapOvr>
    <a:overrideClrMapping bg1="dk1" tx1="lt1" bg2="dk2" tx2="lt2" accent1="accent1" accent2="accent2" accent3="accent3" accent4="accent4" accent5="accent5" accent6="accent6" hlink="hlink" folHlink="folHlink"/>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1499196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840586947"/>
      </p:ext>
    </p:extLst>
  </p:cSld>
  <p:clrMapOvr>
    <a:overrideClrMapping bg1="dk1" tx1="lt1" bg2="dk2" tx2="lt2" accent1="accent1" accent2="accent2" accent3="accent3" accent4="accent4" accent5="accent5" accent6="accent6" hlink="hlink" folHlink="folHlink"/>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967355299"/>
      </p:ext>
    </p:extLst>
  </p:cSld>
  <p:clrMapOvr>
    <a:overrideClrMapping bg1="dk1" tx1="lt1" bg2="dk2" tx2="lt2" accent1="accent1" accent2="accent2" accent3="accent3" accent4="accent4" accent5="accent5" accent6="accent6" hlink="hlink" folHlink="folHlink"/>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021469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639396940"/>
      </p:ext>
    </p:extLst>
  </p:cSld>
  <p:clrMapOvr>
    <a:overrideClrMapping bg1="dk1" tx1="lt1" bg2="dk2" tx2="lt2" accent1="accent1" accent2="accent2" accent3="accent3" accent4="accent4" accent5="accent5" accent6="accent6" hlink="hlink" folHlink="folHlink"/>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959399691"/>
      </p:ext>
    </p:extLst>
  </p:cSld>
  <p:clrMapOvr>
    <a:overrideClrMapping bg1="dk1" tx1="lt1" bg2="dk2" tx2="lt2" accent1="accent1" accent2="accent2" accent3="accent3" accent4="accent4" accent5="accent5" accent6="accent6" hlink="hlink" folHlink="folHlink"/>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0815007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68164226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146014031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90660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370279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2513368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1669228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0664711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5901148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304582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18333410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30560518"/>
      </p:ext>
    </p:extLst>
  </p:cSld>
  <p:clrMapOvr>
    <a:masterClrMapping/>
  </p:clrMapOvr>
  <p:hf sldNum="0" hdr="0" ftr="0" dt="0"/>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674075947"/>
      </p:ext>
    </p:extLst>
  </p:cSld>
  <p:clrMapOvr>
    <a:masterClrMapping/>
  </p:clrMapOvr>
  <p:hf sldNum="0"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86531565"/>
      </p:ext>
    </p:extLst>
  </p:cSld>
  <p:clrMapOvr>
    <a:masterClrMapping/>
  </p:clrMapOvr>
  <p:hf sldNum="0"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86314653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555658115"/>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23952987"/>
      </p:ext>
    </p:extLst>
  </p:cSld>
  <p:clrMapOvr>
    <a:masterClrMapping/>
  </p:clrMapOvr>
  <p:hf sldNum="0"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0397157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2269647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836777989"/>
      </p:ext>
    </p:extLst>
  </p:cSld>
  <p:clrMapOvr>
    <a:overrideClrMapping bg1="dk1" tx1="lt1" bg2="dk2" tx2="lt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578799035"/>
      </p:ext>
    </p:extLst>
  </p:cSld>
  <p:clrMapOvr>
    <a:overrideClrMapping bg1="dk1" tx1="lt1" bg2="dk2" tx2="lt2" accent1="accent1" accent2="accent2" accent3="accent3" accent4="accent4" accent5="accent5" accent6="accent6" hlink="hlink" folHlink="folHlink"/>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5154171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785922425"/>
      </p:ext>
    </p:extLst>
  </p:cSld>
  <p:clrMapOvr>
    <a:overrideClrMapping bg1="dk1" tx1="lt1" bg2="dk2" tx2="lt2" accent1="accent1" accent2="accent2" accent3="accent3" accent4="accent4" accent5="accent5" accent6="accent6" hlink="hlink" folHlink="folHlink"/>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197613346"/>
      </p:ext>
    </p:extLst>
  </p:cSld>
  <p:clrMapOvr>
    <a:overrideClrMapping bg1="dk1" tx1="lt1" bg2="dk2" tx2="lt2" accent1="accent1" accent2="accent2" accent3="accent3" accent4="accent4" accent5="accent5" accent6="accent6" hlink="hlink" folHlink="folHlink"/>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85922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584187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061982302"/>
      </p:ext>
    </p:extLst>
  </p:cSld>
  <p:clrMapOvr>
    <a:overrideClrMapping bg1="dk1" tx1="lt1" bg2="dk2" tx2="lt2" accent1="accent1" accent2="accent2" accent3="accent3" accent4="accent4" accent5="accent5" accent6="accent6" hlink="hlink" folHlink="folHlink"/>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43270171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2591466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1273591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7619452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5510756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5229445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21002899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451621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80976312"/>
      </p:ext>
    </p:extLst>
  </p:cSld>
  <p:clrMapOvr>
    <a:masterClrMapping/>
  </p:clrMapOvr>
  <p:hf sldNum="0"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78837729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39664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85386008"/>
      </p:ext>
    </p:extLst>
  </p:cSld>
  <p:clrMapOvr>
    <a:masterClrMapping/>
  </p:clrMapOvr>
  <p:hf sldNum="0"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988632984"/>
      </p:ext>
    </p:extLst>
  </p:cSld>
  <p:clrMapOvr>
    <a:masterClrMapping/>
  </p:clrMapOvr>
  <p:hf sldNum="0"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67942950"/>
      </p:ext>
    </p:extLst>
  </p:cSld>
  <p:clrMapOvr>
    <a:masterClrMapping/>
  </p:clrMapOvr>
  <p:hf sldNum="0"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57620281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3362733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198438681"/>
      </p:ext>
    </p:extLst>
  </p:cSld>
  <p:clrMapOvr>
    <a:overrideClrMapping bg1="dk1" tx1="lt1" bg2="dk2" tx2="lt2" accent1="accent1" accent2="accent2" accent3="accent3" accent4="accent4" accent5="accent5" accent6="accent6" hlink="hlink" folHlink="folHlink"/>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661513535"/>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93478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654279842"/>
      </p:ext>
    </p:extLst>
  </p:cSld>
  <p:clrMapOvr>
    <a:overrideClrMapping bg1="dk1" tx1="lt1" bg2="dk2" tx2="lt2" accent1="accent1" accent2="accent2" accent3="accent3" accent4="accent4" accent5="accent5" accent6="accent6" hlink="hlink" folHlink="folHlink"/>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00527840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3012163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807829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58298930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82378753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4117578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1735789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4017574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2139408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4784947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7823192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4463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86767237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65078493"/>
      </p:ext>
    </p:extLst>
  </p:cSld>
  <p:clrMapOvr>
    <a:masterClrMapping/>
  </p:clrMapOvr>
  <p:hf sldNum="0" hdr="0" ftr="0" dt="0"/>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625004025"/>
      </p:ext>
    </p:extLst>
  </p:cSld>
  <p:clrMapOvr>
    <a:masterClrMapping/>
  </p:clrMapOvr>
  <p:hf sldNum="0" hdr="0" ftr="0" dt="0"/>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62877269"/>
      </p:ext>
    </p:extLst>
  </p:cSld>
  <p:clrMapOvr>
    <a:masterClrMapping/>
  </p:clrMapOvr>
  <p:hf sldNum="0" hdr="0" ftr="0" dt="0"/>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087737505"/>
      </p:ext>
    </p:extLst>
  </p:cSld>
  <p:clrMapOvr>
    <a:masterClrMapping/>
  </p:clrMapOvr>
  <p:hf sldNum="0" hdr="0" ftr="0" dt="0"/>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29536535"/>
      </p:ext>
    </p:extLst>
  </p:cSld>
  <p:clrMapOvr>
    <a:masterClrMapping/>
  </p:clrMapOvr>
  <p:hf sldNum="0" hdr="0" ftr="0" dt="0"/>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2942195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476091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781626804"/>
      </p:ext>
    </p:extLst>
  </p:cSld>
  <p:clrMapOvr>
    <a:overrideClrMapping bg1="dk1" tx1="lt1" bg2="dk2" tx2="lt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558119108"/>
      </p:ext>
    </p:extLst>
  </p:cSld>
  <p:clrMapOvr>
    <a:overrideClrMapping bg1="dk1" tx1="lt1" bg2="dk2" tx2="lt2" accent1="accent1" accent2="accent2" accent3="accent3" accent4="accent4" accent5="accent5" accent6="accent6" hlink="hlink" folHlink="folHlink"/>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869662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5283368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182791470"/>
      </p:ext>
    </p:extLst>
  </p:cSld>
  <p:clrMapOvr>
    <a:overrideClrMapping bg1="dk1" tx1="lt1" bg2="dk2" tx2="lt2" accent1="accent1" accent2="accent2" accent3="accent3" accent4="accent4" accent5="accent5" accent6="accent6" hlink="hlink" folHlink="folHlink"/>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8790555"/>
      </p:ext>
    </p:extLst>
  </p:cSld>
  <p:clrMapOvr>
    <a:overrideClrMapping bg1="dk1" tx1="lt1" bg2="dk2" tx2="lt2" accent1="accent1" accent2="accent2" accent3="accent3" accent4="accent4" accent5="accent5" accent6="accent6" hlink="hlink" folHlink="folHlink"/>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976166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62573571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1622020117"/>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115977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1786464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035485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418962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0529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14748370"/>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7530125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6594952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09165851"/>
      </p:ext>
    </p:extLst>
  </p:cSld>
  <p:clrMapOvr>
    <a:masterClrMapping/>
  </p:clrMapOvr>
  <p:hf sldNum="0" hdr="0" ftr="0" dt="0"/>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870254901"/>
      </p:ext>
    </p:extLst>
  </p:cSld>
  <p:clrMapOvr>
    <a:masterClrMapping/>
  </p:clrMapOvr>
  <p:hf sldNum="0" hdr="0" ftr="0" dt="0"/>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14292787"/>
      </p:ext>
    </p:extLst>
  </p:cSld>
  <p:clrMapOvr>
    <a:masterClrMapping/>
  </p:clrMapOvr>
  <p:hf sldNum="0" hdr="0" ftr="0" dt="0"/>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913982350"/>
      </p:ext>
    </p:extLst>
  </p:cSld>
  <p:clrMapOvr>
    <a:masterClrMapping/>
  </p:clrMapOvr>
  <p:hf sldNum="0" hdr="0" ftr="0" dt="0"/>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49769311"/>
      </p:ext>
    </p:extLst>
  </p:cSld>
  <p:clrMapOvr>
    <a:masterClrMapping/>
  </p:clrMapOvr>
  <p:hf sldNum="0" hdr="0" ftr="0" dt="0"/>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4322123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9004265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0479464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518271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702264525"/>
      </p:ext>
    </p:extLst>
  </p:cSld>
  <p:clrMapOvr>
    <a:overrideClrMapping bg1="dk1" tx1="lt1" bg2="dk2" tx2="lt2" accent1="accent1" accent2="accent2" accent3="accent3" accent4="accent4" accent5="accent5" accent6="accent6" hlink="hlink" folHlink="folHlink"/>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4331661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567018640"/>
      </p:ext>
    </p:extLst>
  </p:cSld>
  <p:clrMapOvr>
    <a:overrideClrMapping bg1="dk1" tx1="lt1" bg2="dk2" tx2="lt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084274328"/>
      </p:ext>
    </p:extLst>
  </p:cSld>
  <p:clrMapOvr>
    <a:overrideClrMapping bg1="dk1" tx1="lt1" bg2="dk2" tx2="lt2" accent1="accent1" accent2="accent2" accent3="accent3" accent4="accent4" accent5="accent5" accent6="accent6" hlink="hlink" folHlink="folHlink"/>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754617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427666901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82990810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2749945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6898097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82379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43435174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91061306"/>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8470187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9044831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456748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26614326"/>
      </p:ext>
    </p:extLst>
  </p:cSld>
  <p:clrMapOvr>
    <a:masterClrMapping/>
  </p:clrMapOvr>
  <p:hf sldNum="0" hdr="0" ftr="0" dt="0"/>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879018133"/>
      </p:ext>
    </p:extLst>
  </p:cSld>
  <p:clrMapOvr>
    <a:masterClrMapping/>
  </p:clrMapOvr>
  <p:hf sldNum="0" hdr="0" ftr="0" dt="0"/>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90822076"/>
      </p:ext>
    </p:extLst>
  </p:cSld>
  <p:clrMapOvr>
    <a:masterClrMapping/>
  </p:clrMapOvr>
  <p:hf sldNum="0" hdr="0" ftr="0" dt="0"/>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4158975044"/>
      </p:ext>
    </p:extLst>
  </p:cSld>
  <p:clrMapOvr>
    <a:masterClrMapping/>
  </p:clrMapOvr>
  <p:hf sldNum="0" hdr="0" ftr="0" dt="0"/>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72874710"/>
      </p:ext>
    </p:extLst>
  </p:cSld>
  <p:clrMapOvr>
    <a:masterClrMapping/>
  </p:clrMapOvr>
  <p:hf sldNum="0" hdr="0" ftr="0" dt="0"/>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54562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2864108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1150204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426298332"/>
      </p:ext>
    </p:extLst>
  </p:cSld>
  <p:clrMapOvr>
    <a:overrideClrMapping bg1="dk1" tx1="lt1" bg2="dk2" tx2="lt2" accent1="accent1" accent2="accent2" accent3="accent3" accent4="accent4" accent5="accent5" accent6="accent6" hlink="hlink" folHlink="folHlink"/>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287662365"/>
      </p:ext>
    </p:extLst>
  </p:cSld>
  <p:clrMapOvr>
    <a:overrideClrMapping bg1="dk1" tx1="lt1" bg2="dk2" tx2="lt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3657300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991447887"/>
      </p:ext>
    </p:extLst>
  </p:cSld>
  <p:clrMapOvr>
    <a:overrideClrMapping bg1="dk1" tx1="lt1" bg2="dk2" tx2="lt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527561032"/>
      </p:ext>
    </p:extLst>
  </p:cSld>
  <p:clrMapOvr>
    <a:overrideClrMapping bg1="dk1" tx1="lt1" bg2="dk2" tx2="lt2" accent1="accent1" accent2="accent2" accent3="accent3" accent4="accent4" accent5="accent5" accent6="accent6" hlink="hlink" folHlink="folHlink"/>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509101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267865602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65733120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57275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7305195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1648564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73395322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571931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27115351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86215689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3333020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60521380"/>
      </p:ext>
    </p:extLst>
  </p:cSld>
  <p:clrMapOvr>
    <a:masterClrMapping/>
  </p:clrMapOvr>
  <p:hf sldNum="0" hdr="0" ftr="0" dt="0"/>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674172126"/>
      </p:ext>
    </p:extLst>
  </p:cSld>
  <p:clrMapOvr>
    <a:masterClrMapping/>
  </p:clrMapOvr>
  <p:hf sldNum="0" hdr="0" ftr="0" dt="0"/>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89591984"/>
      </p:ext>
    </p:extLst>
  </p:cSld>
  <p:clrMapOvr>
    <a:masterClrMapping/>
  </p:clrMapOvr>
  <p:hf sldNum="0" hdr="0" ftr="0" dt="0"/>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72939823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717086550"/>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936363293"/>
      </p:ext>
    </p:extLst>
  </p:cSld>
  <p:clrMapOvr>
    <a:masterClrMapping/>
  </p:clrMapOvr>
  <p:hf sldNum="0" hdr="0" ftr="0" dt="0"/>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68998415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71656526"/>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724315786"/>
      </p:ext>
    </p:extLst>
  </p:cSld>
  <p:clrMapOvr>
    <a:overrideClrMapping bg1="dk1" tx1="lt1" bg2="dk2" tx2="lt2" accent1="accent1" accent2="accent2" accent3="accent3" accent4="accent4" accent5="accent5" accent6="accent6" hlink="hlink" folHlink="folHlink"/>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692600704"/>
      </p:ext>
    </p:extLst>
  </p:cSld>
  <p:clrMapOvr>
    <a:overrideClrMapping bg1="dk1" tx1="lt1" bg2="dk2" tx2="lt2" accent1="accent1" accent2="accent2" accent3="accent3" accent4="accent4" accent5="accent5" accent6="accent6" hlink="hlink" folHlink="folHlink"/>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988931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3543732261"/>
      </p:ext>
    </p:extLst>
  </p:cSld>
  <p:clrMapOvr>
    <a:overrideClrMapping bg1="dk1" tx1="lt1" bg2="dk2" tx2="lt2" accent1="accent1" accent2="accent2" accent3="accent3" accent4="accent4" accent5="accent5" accent6="accent6" hlink="hlink" folHlink="folHlink"/>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424829226"/>
      </p:ext>
    </p:extLst>
  </p:cSld>
  <p:clrMapOvr>
    <a:overrideClrMapping bg1="dk1" tx1="lt1" bg2="dk2" tx2="lt2" accent1="accent1" accent2="accent2" accent3="accent3" accent4="accent4" accent5="accent5" accent6="accent6" hlink="hlink" folHlink="folHlink"/>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4250484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8845060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32000322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7562238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1477671551"/>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52140699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87138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41953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4027869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43174827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1025658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742931817"/>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24609146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687760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485847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297435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50820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632464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1675678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8412022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029000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2791509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38915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2831363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21685447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13008945"/>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11964480"/>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919207222"/>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668077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5017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322226498"/>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895981857"/>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2338391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933183690"/>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31392999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0287" indent="0" algn="r">
              <a:buNone/>
              <a:defRPr sz="788"/>
            </a:lvl1pPr>
            <a:lvl2pPr>
              <a:defRPr sz="675"/>
            </a:lvl2pPr>
            <a:lvl3pPr>
              <a:defRPr sz="563"/>
            </a:lvl3pPr>
            <a:lvl4pPr>
              <a:defRPr sz="506"/>
            </a:lvl4pPr>
            <a:lvl5pPr>
              <a:defRPr sz="506"/>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8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51"/>
            <a:ext cx="7839181" cy="365125"/>
          </a:xfrm>
          <a:prstGeom prst="rect">
            <a:avLst/>
          </a:prstGeom>
        </p:spPr>
        <p:txBody>
          <a:bodyPr/>
          <a:lstStyle>
            <a:lvl1pPr>
              <a:defRPr b="1">
                <a:solidFill>
                  <a:schemeClr val="tx1"/>
                </a:solidFill>
              </a:defRPr>
            </a:lvl1pPr>
            <a:extLst/>
          </a:lstStyle>
          <a:p>
            <a:pPr algn="r" rtl="1"/>
            <a:r>
              <a:rPr lang="fa-IR" sz="1013" smtClean="0">
                <a:solidFill>
                  <a:prstClr val="white"/>
                </a:solidFill>
                <a:latin typeface="Lucida Sans Unicode"/>
              </a:rPr>
              <a:t>معاونت بهداشت- دفتر سلامت جمعیت، خانواده و مدارس</a:t>
            </a:r>
            <a:endParaRPr lang="fa-IR" sz="1013" dirty="0">
              <a:solidFill>
                <a:prstClr val="white"/>
              </a:solidFill>
              <a:latin typeface="Lucida Sans Unicode"/>
            </a:endParaRPr>
          </a:p>
        </p:txBody>
      </p:sp>
      <p:sp>
        <p:nvSpPr>
          <p:cNvPr id="8" name="Freeform 7"/>
          <p:cNvSpPr>
            <a:spLocks/>
          </p:cNvSpPr>
          <p:nvPr/>
        </p:nvSpPr>
        <p:spPr bwMode="auto">
          <a:xfrm>
            <a:off x="955253" y="5002000"/>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51435" tIns="25718" rIns="51435" bIns="25718" anchor="t" compatLnSpc="1"/>
          <a:lstStyle/>
          <a:p>
            <a:endParaRPr lang="en-US" sz="1013">
              <a:solidFill>
                <a:prstClr val="white"/>
              </a:solidFill>
              <a:latin typeface="Lucida Sans Unicode"/>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51435" tIns="25718" rIns="51435" bIns="25718" anchor="ctr" compatLnSpc="1"/>
          <a:lstStyle/>
          <a:p>
            <a:pPr algn="ctr"/>
            <a:endParaRPr lang="en-US" sz="1013">
              <a:solidFill>
                <a:prstClr val="white"/>
              </a:solidFill>
            </a:endParaRPr>
          </a:p>
        </p:txBody>
      </p:sp>
      <p:cxnSp>
        <p:nvCxnSpPr>
          <p:cNvPr id="11" name="Straight Connector 10"/>
          <p:cNvCxnSpPr/>
          <p:nvPr/>
        </p:nvCxnSpPr>
        <p:spPr>
          <a:xfrm>
            <a:off x="-12316" y="5787745"/>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013">
              <a:solidFill>
                <a:prstClr val="white"/>
              </a:solidFill>
            </a:endParaRPr>
          </a:p>
        </p:txBody>
      </p:sp>
    </p:spTree>
    <p:extLst>
      <p:ext uri="{BB962C8B-B14F-4D97-AF65-F5344CB8AC3E}">
        <p14:creationId xmlns:p14="http://schemas.microsoft.com/office/powerpoint/2010/main" val="33845961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18" name="Picture 17" descr="MOH logo.bmp"/>
          <p:cNvPicPr>
            <a:picLocks noChangeAspect="1"/>
          </p:cNvPicPr>
          <p:nvPr userDrawn="1"/>
        </p:nvPicPr>
        <p:blipFill>
          <a:blip r:embed="rId2" cstate="print">
            <a:clrChange>
              <a:clrFrom>
                <a:srgbClr val="FFFFFF"/>
              </a:clrFrom>
              <a:clrTo>
                <a:srgbClr val="FFFFFF">
                  <a:alpha val="0"/>
                </a:srgbClr>
              </a:clrTo>
            </a:clrChange>
            <a:lum bright="70000" contrast="-70000"/>
          </a:blip>
          <a:stretch>
            <a:fillRect/>
          </a:stretch>
        </p:blipFill>
        <p:spPr>
          <a:xfrm>
            <a:off x="267468" y="5257800"/>
            <a:ext cx="1975905" cy="1371600"/>
          </a:xfrm>
          <a:prstGeom prst="rect">
            <a:avLst/>
          </a:prstGeom>
        </p:spPr>
      </p:pic>
      <p:pic>
        <p:nvPicPr>
          <p:cNvPr id="28" name="Picture 27"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a:xfrm>
            <a:off x="5283200" y="304799"/>
            <a:ext cx="2181549" cy="1428453"/>
          </a:xfrm>
          <a:prstGeom prst="rect">
            <a:avLst/>
          </a:prstGeom>
        </p:spPr>
      </p:pic>
    </p:spTree>
    <p:extLst>
      <p:ext uri="{BB962C8B-B14F-4D97-AF65-F5344CB8AC3E}">
        <p14:creationId xmlns:p14="http://schemas.microsoft.com/office/powerpoint/2010/main" val="1642240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362D2C-3D5A-446C-939F-16450615DD13}" type="datetimeFigureOut">
              <a:rPr lang="en-US" smtClean="0">
                <a:solidFill>
                  <a:prstClr val="black">
                    <a:tint val="75000"/>
                  </a:prstClr>
                </a:solidFill>
              </a:rPr>
              <a:pPr/>
              <a:t>11/20/2022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دفتر سلامت جمعیت، خانواده و مدارس - اداره سلامت میانسالان</a:t>
            </a:r>
            <a:endParaRPr lang="fa-I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202AF17-DB3C-44B9-9AA1-0A3D201BA8F4}" type="slidenum">
              <a:rPr lang="en-US" smtClean="0">
                <a:solidFill>
                  <a:srgbClr val="F496CB">
                    <a:lumMod val="75000"/>
                  </a:srgbClr>
                </a:solidFill>
              </a:rPr>
              <a:pPr/>
              <a:t>‹#›</a:t>
            </a:fld>
            <a:endParaRPr lang="en-US">
              <a:solidFill>
                <a:srgbClr val="F496CB">
                  <a:lumMod val="75000"/>
                </a:srgbClr>
              </a:solidFill>
            </a:endParaRPr>
          </a:p>
        </p:txBody>
      </p:sp>
      <p:pic>
        <p:nvPicPr>
          <p:cNvPr id="7" name="Picture 6" descr="logo final moavenat copy.tif"/>
          <p:cNvPicPr>
            <a:picLocks noChangeAspect="1"/>
          </p:cNvPicPr>
          <p:nvPr userDrawn="1"/>
        </p:nvPicPr>
        <p:blipFill>
          <a:blip r:embed="rId2" cstate="print">
            <a:lum bright="70000" contrast="-70000"/>
          </a:blip>
          <a:srcRect t="11737" b="26376"/>
          <a:stretch>
            <a:fillRect/>
          </a:stretch>
        </p:blipFill>
        <p:spPr>
          <a:xfrm>
            <a:off x="3149602" y="1524000"/>
            <a:ext cx="6665097" cy="4419600"/>
          </a:xfrm>
          <a:prstGeom prst="rect">
            <a:avLst/>
          </a:prstGeom>
          <a:noFill/>
          <a:ln>
            <a:noFill/>
          </a:ln>
        </p:spPr>
      </p:pic>
    </p:spTree>
    <p:extLst>
      <p:ext uri="{BB962C8B-B14F-4D97-AF65-F5344CB8AC3E}">
        <p14:creationId xmlns:p14="http://schemas.microsoft.com/office/powerpoint/2010/main" val="9769212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418312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EE7548-A4E0-4079-ACC7-28C1F85CD3AA}"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209682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8D9FFD-9153-4824-BC9F-3E4A8251C233}" type="datetime8">
              <a:rPr lang="fa-IR" smtClean="0">
                <a:solidFill>
                  <a:prstClr val="black">
                    <a:tint val="75000"/>
                  </a:prstClr>
                </a:solidFill>
              </a:rPr>
              <a:pPr/>
              <a:t>نوامبر 20، 22</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0692349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0C194F-BCCD-4BBB-84B1-65A0A51EA700}" type="datetime8">
              <a:rPr lang="fa-IR" smtClean="0">
                <a:solidFill>
                  <a:prstClr val="black">
                    <a:tint val="75000"/>
                  </a:prstClr>
                </a:solidFill>
              </a:rPr>
              <a:pPr/>
              <a:t>نوامبر 20، 22</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558193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solidFill>
                  <a:prstClr val="black">
                    <a:tint val="75000"/>
                  </a:prstClr>
                </a:solidFill>
              </a:rPr>
              <a:pPr/>
              <a:t>نوامبر 20، 22</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9927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C7BAC-C0D3-4D3D-8FF4-2FC4014F74C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35436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22C7B-C51A-419F-9C3C-28B373484841}" type="datetime8">
              <a:rPr lang="fa-IR" smtClean="0">
                <a:solidFill>
                  <a:prstClr val="black">
                    <a:tint val="75000"/>
                  </a:prstClr>
                </a:solidFill>
              </a:rPr>
              <a:pPr/>
              <a:t>نوامبر 20، 22</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2218964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855186858"/>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5681445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260849729"/>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3270801540"/>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596494941"/>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7596C-ACC7-415F-BB98-0B98EE0A7759}"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178602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4882-9B9C-4CB4-AA77-19A1D6C2FEC0}"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معاونت بهداشت</a:t>
            </a:r>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128918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dirty="0"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6" name="Footer Placeholder 5"/>
          <p:cNvSpPr>
            <a:spLocks noGrp="1"/>
          </p:cNvSpPr>
          <p:nvPr>
            <p:ph type="ftr" sz="quarter" idx="11"/>
          </p:nvPr>
        </p:nvSpPr>
        <p:spPr>
          <a:xfrm>
            <a:off x="3821988" y="6407949"/>
            <a:ext cx="7839181" cy="365125"/>
          </a:xfrm>
          <a:prstGeom prst="rect">
            <a:avLst/>
          </a:prstGeom>
        </p:spPr>
        <p:txBody>
          <a:bodyPr/>
          <a:lstStyle>
            <a:lvl1pPr>
              <a:defRPr b="1">
                <a:solidFill>
                  <a:schemeClr val="tx1"/>
                </a:solidFill>
              </a:defRPr>
            </a:lvl1pPr>
            <a:extLst/>
          </a:lstStyle>
          <a:p>
            <a:pPr algn="r" rtl="1"/>
            <a:r>
              <a:rPr lang="fa-IR" dirty="0" smtClean="0">
                <a:solidFill>
                  <a:prstClr val="white"/>
                </a:solidFill>
              </a:rPr>
              <a:t>معاونت بهداشت- دفتر سلامت جمعیت، خانواده و مدارس</a:t>
            </a:r>
            <a:endParaRPr lang="fa-IR" dirty="0">
              <a:solidFill>
                <a:prstClr val="white"/>
              </a:solidFill>
            </a:endParaRPr>
          </a:p>
        </p:txBody>
      </p:sp>
      <p:sp>
        <p:nvSpPr>
          <p:cNvPr id="8" name="Freeform 7"/>
          <p:cNvSpPr>
            <a:spLocks/>
          </p:cNvSpPr>
          <p:nvPr/>
        </p:nvSpPr>
        <p:spPr bwMode="auto">
          <a:xfrm>
            <a:off x="955251" y="5001998"/>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9" name="Freeform 8"/>
          <p:cNvSpPr>
            <a:spLocks/>
          </p:cNvSpPr>
          <p:nvPr/>
        </p:nvSpPr>
        <p:spPr bwMode="auto">
          <a:xfrm>
            <a:off x="-71413"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a:endParaRPr lang="en-US" sz="1350">
              <a:solidFill>
                <a:prstClr val="white"/>
              </a:solidFill>
            </a:endParaRPr>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350">
              <a:solidFill>
                <a:prstClr val="white"/>
              </a:solidFill>
            </a:endParaRPr>
          </a:p>
        </p:txBody>
      </p:sp>
    </p:spTree>
    <p:extLst>
      <p:ext uri="{BB962C8B-B14F-4D97-AF65-F5344CB8AC3E}">
        <p14:creationId xmlns:p14="http://schemas.microsoft.com/office/powerpoint/2010/main" val="11648971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theme" Target="../theme/theme10.xml"/><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slideLayout" Target="../slideLayouts/slideLayout232.xml"/><Relationship Id="rId3" Type="http://schemas.openxmlformats.org/officeDocument/2006/relationships/slideLayout" Target="../slideLayouts/slideLayout217.xml"/><Relationship Id="rId21" Type="http://schemas.openxmlformats.org/officeDocument/2006/relationships/slideLayout" Target="../slideLayouts/slideLayout235.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slideLayout" Target="../slideLayouts/slideLayout234.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23" Type="http://schemas.openxmlformats.org/officeDocument/2006/relationships/theme" Target="../theme/theme11.xml"/><Relationship Id="rId10" Type="http://schemas.openxmlformats.org/officeDocument/2006/relationships/slideLayout" Target="../slideLayouts/slideLayout224.xml"/><Relationship Id="rId19" Type="http://schemas.openxmlformats.org/officeDocument/2006/relationships/slideLayout" Target="../slideLayouts/slideLayout233.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 Id="rId22" Type="http://schemas.openxmlformats.org/officeDocument/2006/relationships/slideLayout" Target="../slideLayouts/slideLayout2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3" Type="http://schemas.openxmlformats.org/officeDocument/2006/relationships/slideLayout" Target="../slideLayouts/slideLayout239.xml"/><Relationship Id="rId21" Type="http://schemas.openxmlformats.org/officeDocument/2006/relationships/slideLayout" Target="../slideLayouts/slideLayout257.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theme" Target="../theme/theme12.xml"/><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slideLayout" Target="../slideLayouts/slideLayout2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theme" Target="../theme/theme13.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theme" Target="../theme/theme14.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18" Type="http://schemas.openxmlformats.org/officeDocument/2006/relationships/slideLayout" Target="../slideLayouts/slideLayout320.xml"/><Relationship Id="rId3" Type="http://schemas.openxmlformats.org/officeDocument/2006/relationships/slideLayout" Target="../slideLayouts/slideLayout305.xml"/><Relationship Id="rId21" Type="http://schemas.openxmlformats.org/officeDocument/2006/relationships/slideLayout" Target="../slideLayouts/slideLayout323.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17" Type="http://schemas.openxmlformats.org/officeDocument/2006/relationships/slideLayout" Target="../slideLayouts/slideLayout319.xml"/><Relationship Id="rId2" Type="http://schemas.openxmlformats.org/officeDocument/2006/relationships/slideLayout" Target="../slideLayouts/slideLayout304.xml"/><Relationship Id="rId16" Type="http://schemas.openxmlformats.org/officeDocument/2006/relationships/slideLayout" Target="../slideLayouts/slideLayout318.xml"/><Relationship Id="rId20" Type="http://schemas.openxmlformats.org/officeDocument/2006/relationships/slideLayout" Target="../slideLayouts/slideLayout322.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slideLayout" Target="../slideLayouts/slideLayout317.xml"/><Relationship Id="rId23" Type="http://schemas.openxmlformats.org/officeDocument/2006/relationships/theme" Target="../theme/theme15.xml"/><Relationship Id="rId10" Type="http://schemas.openxmlformats.org/officeDocument/2006/relationships/slideLayout" Target="../slideLayouts/slideLayout312.xml"/><Relationship Id="rId19" Type="http://schemas.openxmlformats.org/officeDocument/2006/relationships/slideLayout" Target="../slideLayouts/slideLayout321.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 Id="rId22" Type="http://schemas.openxmlformats.org/officeDocument/2006/relationships/slideLayout" Target="../slideLayouts/slideLayout3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3" Type="http://schemas.openxmlformats.org/officeDocument/2006/relationships/slideLayout" Target="../slideLayouts/slideLayout327.xml"/><Relationship Id="rId21" Type="http://schemas.openxmlformats.org/officeDocument/2006/relationships/slideLayout" Target="../slideLayouts/slideLayout345.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theme" Target="../theme/theme16.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18" Type="http://schemas.openxmlformats.org/officeDocument/2006/relationships/slideLayout" Target="../slideLayouts/slideLayout364.xml"/><Relationship Id="rId3" Type="http://schemas.openxmlformats.org/officeDocument/2006/relationships/slideLayout" Target="../slideLayouts/slideLayout349.xml"/><Relationship Id="rId21" Type="http://schemas.openxmlformats.org/officeDocument/2006/relationships/slideLayout" Target="../slideLayouts/slideLayout367.xml"/><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slideLayout" Target="../slideLayouts/slideLayout363.xml"/><Relationship Id="rId2" Type="http://schemas.openxmlformats.org/officeDocument/2006/relationships/slideLayout" Target="../slideLayouts/slideLayout348.xml"/><Relationship Id="rId16" Type="http://schemas.openxmlformats.org/officeDocument/2006/relationships/slideLayout" Target="../slideLayouts/slideLayout362.xml"/><Relationship Id="rId20" Type="http://schemas.openxmlformats.org/officeDocument/2006/relationships/slideLayout" Target="../slideLayouts/slideLayout366.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5" Type="http://schemas.openxmlformats.org/officeDocument/2006/relationships/slideLayout" Target="../slideLayouts/slideLayout351.xml"/><Relationship Id="rId15" Type="http://schemas.openxmlformats.org/officeDocument/2006/relationships/slideLayout" Target="../slideLayouts/slideLayout361.xml"/><Relationship Id="rId23" Type="http://schemas.openxmlformats.org/officeDocument/2006/relationships/theme" Target="../theme/theme17.xml"/><Relationship Id="rId10" Type="http://schemas.openxmlformats.org/officeDocument/2006/relationships/slideLayout" Target="../slideLayouts/slideLayout356.xml"/><Relationship Id="rId19" Type="http://schemas.openxmlformats.org/officeDocument/2006/relationships/slideLayout" Target="../slideLayouts/slideLayout365.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 Id="rId22" Type="http://schemas.openxmlformats.org/officeDocument/2006/relationships/slideLayout" Target="../slideLayouts/slideLayout36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18" Type="http://schemas.openxmlformats.org/officeDocument/2006/relationships/slideLayout" Target="../slideLayouts/slideLayout386.xml"/><Relationship Id="rId3" Type="http://schemas.openxmlformats.org/officeDocument/2006/relationships/slideLayout" Target="../slideLayouts/slideLayout371.xml"/><Relationship Id="rId21" Type="http://schemas.openxmlformats.org/officeDocument/2006/relationships/slideLayout" Target="../slideLayouts/slideLayout389.xml"/><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slideLayout" Target="../slideLayouts/slideLayout385.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20" Type="http://schemas.openxmlformats.org/officeDocument/2006/relationships/slideLayout" Target="../slideLayouts/slideLayout388.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23" Type="http://schemas.openxmlformats.org/officeDocument/2006/relationships/theme" Target="../theme/theme18.xml"/><Relationship Id="rId10" Type="http://schemas.openxmlformats.org/officeDocument/2006/relationships/slideLayout" Target="../slideLayouts/slideLayout378.xml"/><Relationship Id="rId19" Type="http://schemas.openxmlformats.org/officeDocument/2006/relationships/slideLayout" Target="../slideLayouts/slideLayout387.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 Id="rId22" Type="http://schemas.openxmlformats.org/officeDocument/2006/relationships/slideLayout" Target="../slideLayouts/slideLayout3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18" Type="http://schemas.openxmlformats.org/officeDocument/2006/relationships/slideLayout" Target="../slideLayouts/slideLayout408.xml"/><Relationship Id="rId3" Type="http://schemas.openxmlformats.org/officeDocument/2006/relationships/slideLayout" Target="../slideLayouts/slideLayout393.xml"/><Relationship Id="rId21" Type="http://schemas.openxmlformats.org/officeDocument/2006/relationships/slideLayout" Target="../slideLayouts/slideLayout411.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17" Type="http://schemas.openxmlformats.org/officeDocument/2006/relationships/slideLayout" Target="../slideLayouts/slideLayout407.xml"/><Relationship Id="rId2" Type="http://schemas.openxmlformats.org/officeDocument/2006/relationships/slideLayout" Target="../slideLayouts/slideLayout392.xml"/><Relationship Id="rId16" Type="http://schemas.openxmlformats.org/officeDocument/2006/relationships/slideLayout" Target="../slideLayouts/slideLayout406.xml"/><Relationship Id="rId20" Type="http://schemas.openxmlformats.org/officeDocument/2006/relationships/slideLayout" Target="../slideLayouts/slideLayout410.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slideLayout" Target="../slideLayouts/slideLayout405.xml"/><Relationship Id="rId23" Type="http://schemas.openxmlformats.org/officeDocument/2006/relationships/theme" Target="../theme/theme19.xml"/><Relationship Id="rId10" Type="http://schemas.openxmlformats.org/officeDocument/2006/relationships/slideLayout" Target="../slideLayouts/slideLayout400.xml"/><Relationship Id="rId19" Type="http://schemas.openxmlformats.org/officeDocument/2006/relationships/slideLayout" Target="../slideLayouts/slideLayout409.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 Id="rId22" Type="http://schemas.openxmlformats.org/officeDocument/2006/relationships/slideLayout" Target="../slideLayouts/slideLayout4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20.xml"/><Relationship Id="rId13" Type="http://schemas.openxmlformats.org/officeDocument/2006/relationships/slideLayout" Target="../slideLayouts/slideLayout425.xml"/><Relationship Id="rId18" Type="http://schemas.openxmlformats.org/officeDocument/2006/relationships/slideLayout" Target="../slideLayouts/slideLayout430.xml"/><Relationship Id="rId3" Type="http://schemas.openxmlformats.org/officeDocument/2006/relationships/slideLayout" Target="../slideLayouts/slideLayout415.xml"/><Relationship Id="rId21" Type="http://schemas.openxmlformats.org/officeDocument/2006/relationships/slideLayout" Target="../slideLayouts/slideLayout433.xml"/><Relationship Id="rId7" Type="http://schemas.openxmlformats.org/officeDocument/2006/relationships/slideLayout" Target="../slideLayouts/slideLayout419.xml"/><Relationship Id="rId12" Type="http://schemas.openxmlformats.org/officeDocument/2006/relationships/slideLayout" Target="../slideLayouts/slideLayout424.xml"/><Relationship Id="rId17" Type="http://schemas.openxmlformats.org/officeDocument/2006/relationships/slideLayout" Target="../slideLayouts/slideLayout429.xml"/><Relationship Id="rId2" Type="http://schemas.openxmlformats.org/officeDocument/2006/relationships/slideLayout" Target="../slideLayouts/slideLayout414.xml"/><Relationship Id="rId16" Type="http://schemas.openxmlformats.org/officeDocument/2006/relationships/slideLayout" Target="../slideLayouts/slideLayout428.xml"/><Relationship Id="rId20" Type="http://schemas.openxmlformats.org/officeDocument/2006/relationships/slideLayout" Target="../slideLayouts/slideLayout432.xml"/><Relationship Id="rId1" Type="http://schemas.openxmlformats.org/officeDocument/2006/relationships/slideLayout" Target="../slideLayouts/slideLayout413.xml"/><Relationship Id="rId6" Type="http://schemas.openxmlformats.org/officeDocument/2006/relationships/slideLayout" Target="../slideLayouts/slideLayout418.xml"/><Relationship Id="rId11" Type="http://schemas.openxmlformats.org/officeDocument/2006/relationships/slideLayout" Target="../slideLayouts/slideLayout423.xml"/><Relationship Id="rId5" Type="http://schemas.openxmlformats.org/officeDocument/2006/relationships/slideLayout" Target="../slideLayouts/slideLayout417.xml"/><Relationship Id="rId15" Type="http://schemas.openxmlformats.org/officeDocument/2006/relationships/slideLayout" Target="../slideLayouts/slideLayout427.xml"/><Relationship Id="rId23" Type="http://schemas.openxmlformats.org/officeDocument/2006/relationships/theme" Target="../theme/theme20.xml"/><Relationship Id="rId10" Type="http://schemas.openxmlformats.org/officeDocument/2006/relationships/slideLayout" Target="../slideLayouts/slideLayout422.xml"/><Relationship Id="rId19" Type="http://schemas.openxmlformats.org/officeDocument/2006/relationships/slideLayout" Target="../slideLayouts/slideLayout431.xml"/><Relationship Id="rId4" Type="http://schemas.openxmlformats.org/officeDocument/2006/relationships/slideLayout" Target="../slideLayouts/slideLayout416.xml"/><Relationship Id="rId9" Type="http://schemas.openxmlformats.org/officeDocument/2006/relationships/slideLayout" Target="../slideLayouts/slideLayout421.xml"/><Relationship Id="rId14" Type="http://schemas.openxmlformats.org/officeDocument/2006/relationships/slideLayout" Target="../slideLayouts/slideLayout426.xml"/><Relationship Id="rId22" Type="http://schemas.openxmlformats.org/officeDocument/2006/relationships/slideLayout" Target="../slideLayouts/slideLayout43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42.xml"/><Relationship Id="rId13" Type="http://schemas.openxmlformats.org/officeDocument/2006/relationships/slideLayout" Target="../slideLayouts/slideLayout447.xml"/><Relationship Id="rId18" Type="http://schemas.openxmlformats.org/officeDocument/2006/relationships/slideLayout" Target="../slideLayouts/slideLayout452.xml"/><Relationship Id="rId3" Type="http://schemas.openxmlformats.org/officeDocument/2006/relationships/slideLayout" Target="../slideLayouts/slideLayout437.xml"/><Relationship Id="rId21" Type="http://schemas.openxmlformats.org/officeDocument/2006/relationships/slideLayout" Target="../slideLayouts/slideLayout455.xml"/><Relationship Id="rId7" Type="http://schemas.openxmlformats.org/officeDocument/2006/relationships/slideLayout" Target="../slideLayouts/slideLayout441.xml"/><Relationship Id="rId12" Type="http://schemas.openxmlformats.org/officeDocument/2006/relationships/slideLayout" Target="../slideLayouts/slideLayout446.xml"/><Relationship Id="rId17" Type="http://schemas.openxmlformats.org/officeDocument/2006/relationships/slideLayout" Target="../slideLayouts/slideLayout451.xml"/><Relationship Id="rId2" Type="http://schemas.openxmlformats.org/officeDocument/2006/relationships/slideLayout" Target="../slideLayouts/slideLayout436.xml"/><Relationship Id="rId16" Type="http://schemas.openxmlformats.org/officeDocument/2006/relationships/slideLayout" Target="../slideLayouts/slideLayout450.xml"/><Relationship Id="rId20" Type="http://schemas.openxmlformats.org/officeDocument/2006/relationships/slideLayout" Target="../slideLayouts/slideLayout454.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slideLayout" Target="../slideLayouts/slideLayout445.xml"/><Relationship Id="rId5" Type="http://schemas.openxmlformats.org/officeDocument/2006/relationships/slideLayout" Target="../slideLayouts/slideLayout439.xml"/><Relationship Id="rId15" Type="http://schemas.openxmlformats.org/officeDocument/2006/relationships/slideLayout" Target="../slideLayouts/slideLayout449.xml"/><Relationship Id="rId23" Type="http://schemas.openxmlformats.org/officeDocument/2006/relationships/theme" Target="../theme/theme21.xml"/><Relationship Id="rId10" Type="http://schemas.openxmlformats.org/officeDocument/2006/relationships/slideLayout" Target="../slideLayouts/slideLayout444.xml"/><Relationship Id="rId19" Type="http://schemas.openxmlformats.org/officeDocument/2006/relationships/slideLayout" Target="../slideLayouts/slideLayout453.xml"/><Relationship Id="rId4" Type="http://schemas.openxmlformats.org/officeDocument/2006/relationships/slideLayout" Target="../slideLayouts/slideLayout438.xml"/><Relationship Id="rId9" Type="http://schemas.openxmlformats.org/officeDocument/2006/relationships/slideLayout" Target="../slideLayouts/slideLayout443.xml"/><Relationship Id="rId14" Type="http://schemas.openxmlformats.org/officeDocument/2006/relationships/slideLayout" Target="../slideLayouts/slideLayout448.xml"/><Relationship Id="rId22" Type="http://schemas.openxmlformats.org/officeDocument/2006/relationships/slideLayout" Target="../slideLayouts/slideLayout45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64.xml"/><Relationship Id="rId13" Type="http://schemas.openxmlformats.org/officeDocument/2006/relationships/slideLayout" Target="../slideLayouts/slideLayout469.xml"/><Relationship Id="rId18" Type="http://schemas.openxmlformats.org/officeDocument/2006/relationships/slideLayout" Target="../slideLayouts/slideLayout474.xml"/><Relationship Id="rId3" Type="http://schemas.openxmlformats.org/officeDocument/2006/relationships/slideLayout" Target="../slideLayouts/slideLayout459.xml"/><Relationship Id="rId21" Type="http://schemas.openxmlformats.org/officeDocument/2006/relationships/slideLayout" Target="../slideLayouts/slideLayout477.xml"/><Relationship Id="rId7" Type="http://schemas.openxmlformats.org/officeDocument/2006/relationships/slideLayout" Target="../slideLayouts/slideLayout463.xml"/><Relationship Id="rId12" Type="http://schemas.openxmlformats.org/officeDocument/2006/relationships/slideLayout" Target="../slideLayouts/slideLayout468.xml"/><Relationship Id="rId17" Type="http://schemas.openxmlformats.org/officeDocument/2006/relationships/slideLayout" Target="../slideLayouts/slideLayout473.xml"/><Relationship Id="rId2" Type="http://schemas.openxmlformats.org/officeDocument/2006/relationships/slideLayout" Target="../slideLayouts/slideLayout458.xml"/><Relationship Id="rId16" Type="http://schemas.openxmlformats.org/officeDocument/2006/relationships/slideLayout" Target="../slideLayouts/slideLayout472.xml"/><Relationship Id="rId20" Type="http://schemas.openxmlformats.org/officeDocument/2006/relationships/slideLayout" Target="../slideLayouts/slideLayout476.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slideLayout" Target="../slideLayouts/slideLayout467.xml"/><Relationship Id="rId5" Type="http://schemas.openxmlformats.org/officeDocument/2006/relationships/slideLayout" Target="../slideLayouts/slideLayout461.xml"/><Relationship Id="rId15" Type="http://schemas.openxmlformats.org/officeDocument/2006/relationships/slideLayout" Target="../slideLayouts/slideLayout471.xml"/><Relationship Id="rId23" Type="http://schemas.openxmlformats.org/officeDocument/2006/relationships/theme" Target="../theme/theme22.xml"/><Relationship Id="rId10" Type="http://schemas.openxmlformats.org/officeDocument/2006/relationships/slideLayout" Target="../slideLayouts/slideLayout466.xml"/><Relationship Id="rId19" Type="http://schemas.openxmlformats.org/officeDocument/2006/relationships/slideLayout" Target="../slideLayouts/slideLayout475.xml"/><Relationship Id="rId4" Type="http://schemas.openxmlformats.org/officeDocument/2006/relationships/slideLayout" Target="../slideLayouts/slideLayout460.xml"/><Relationship Id="rId9" Type="http://schemas.openxmlformats.org/officeDocument/2006/relationships/slideLayout" Target="../slideLayouts/slideLayout465.xml"/><Relationship Id="rId14" Type="http://schemas.openxmlformats.org/officeDocument/2006/relationships/slideLayout" Target="../slideLayouts/slideLayout470.xml"/><Relationship Id="rId22" Type="http://schemas.openxmlformats.org/officeDocument/2006/relationships/slideLayout" Target="../slideLayouts/slideLayout47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4.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heme" Target="../theme/theme5.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theme" Target="../theme/theme6.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theme" Target="../theme/theme7.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theme" Target="../theme/theme8.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23" Type="http://schemas.openxmlformats.org/officeDocument/2006/relationships/theme" Target="../theme/theme9.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slideLayout" Target="../slideLayouts/slideLayout1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52743423"/>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87617766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7903871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68930820"/>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6829515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26540081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3987" r:id="rId19"/>
    <p:sldLayoutId id="2147483988" r:id="rId20"/>
    <p:sldLayoutId id="2147483989" r:id="rId21"/>
    <p:sldLayoutId id="2147483990"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569839497"/>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361237598"/>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3598331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45944069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 id="2147484077" r:id="rId17"/>
    <p:sldLayoutId id="2147484078" r:id="rId18"/>
    <p:sldLayoutId id="2147484079" r:id="rId19"/>
    <p:sldLayoutId id="2147484080" r:id="rId20"/>
    <p:sldLayoutId id="2147484081" r:id="rId21"/>
    <p:sldLayoutId id="2147484082"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9478274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139758520"/>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696337645"/>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3832030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 id="2147484143" r:id="rId14"/>
    <p:sldLayoutId id="2147484144" r:id="rId15"/>
    <p:sldLayoutId id="2147484145" r:id="rId16"/>
    <p:sldLayoutId id="2147484146" r:id="rId17"/>
    <p:sldLayoutId id="2147484147" r:id="rId18"/>
    <p:sldLayoutId id="2147484148" r:id="rId19"/>
    <p:sldLayoutId id="2147484149" r:id="rId20"/>
    <p:sldLayoutId id="2147484150" r:id="rId21"/>
    <p:sldLayoutId id="2147484151"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145997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6380415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1323731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43359292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96455017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3247397314"/>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7BCCA4-E6FD-446A-8A2A-9C7D1B7A054C}" type="datetime8">
              <a:rPr lang="fa-IR" smtClean="0">
                <a:solidFill>
                  <a:prstClr val="black">
                    <a:tint val="75000"/>
                  </a:prstClr>
                </a:solidFill>
              </a:rPr>
              <a:pPr/>
              <a:t>نوامبر 20، 22</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AB8445F-1F25-4D3A-AA3F-E9667EDB3D54}" type="slidenum">
              <a:rPr lang="fa-IR" smtClean="0">
                <a:solidFill>
                  <a:srgbClr val="F496CB">
                    <a:lumMod val="75000"/>
                  </a:srgbClr>
                </a:solidFill>
              </a:rPr>
              <a:pPr/>
              <a:t>‹#›</a:t>
            </a:fld>
            <a:endParaRPr lang="fa-IR">
              <a:solidFill>
                <a:srgbClr val="F496CB">
                  <a:lumMod val="75000"/>
                </a:srgbClr>
              </a:solidFill>
            </a:endParaRPr>
          </a:p>
        </p:txBody>
      </p:sp>
    </p:spTree>
    <p:extLst>
      <p:ext uri="{BB962C8B-B14F-4D97-AF65-F5344CB8AC3E}">
        <p14:creationId xmlns:p14="http://schemas.microsoft.com/office/powerpoint/2010/main" val="277640164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 id="2147483851" r:id="rId21"/>
    <p:sldLayoutId id="2147483852" r:id="rId22"/>
  </p:sldLayoutIdLst>
  <p:hf sldNum="0"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A892261-E532-4228-96C4-D91D27D552D1}"/>
              </a:ext>
            </a:extLst>
          </p:cNvPr>
          <p:cNvSpPr txBox="1">
            <a:spLocks/>
          </p:cNvSpPr>
          <p:nvPr/>
        </p:nvSpPr>
        <p:spPr>
          <a:xfrm>
            <a:off x="2667000" y="-243408"/>
            <a:ext cx="7677472" cy="864096"/>
          </a:xfrm>
          <a:prstGeom prst="rect">
            <a:avLst/>
          </a:prstGeom>
          <a:effectLst/>
        </p:spPr>
        <p:txBody>
          <a:bodyPr vert="horz" lIns="91440" tIns="45720" rIns="91440" bIns="45720" rtlCol="0" anchor="t" anchorCtr="0">
            <a:noAutofit/>
          </a:bodyPr>
          <a:lst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indent="0" algn="ctr">
              <a:buNone/>
            </a:pPr>
            <a:r>
              <a:rPr lang="fa-IR" sz="2800" dirty="0">
                <a:solidFill>
                  <a:srgbClr val="00B050"/>
                </a:solidFill>
                <a:cs typeface="B Homa" panose="00000400000000000000" pitchFamily="2" charset="-78"/>
              </a:rPr>
              <a:t/>
            </a:r>
            <a:br>
              <a:rPr lang="fa-IR" sz="2800" dirty="0">
                <a:solidFill>
                  <a:srgbClr val="00B050"/>
                </a:solidFill>
                <a:cs typeface="B Homa" panose="00000400000000000000" pitchFamily="2" charset="-78"/>
              </a:rPr>
            </a:br>
            <a:endParaRPr lang="en-US" sz="3600" dirty="0">
              <a:solidFill>
                <a:srgbClr val="660066"/>
              </a:solidFill>
              <a:cs typeface="B Nazanin" panose="00000400000000000000" pitchFamily="2" charset="-78"/>
            </a:endParaRPr>
          </a:p>
        </p:txBody>
      </p:sp>
      <p:graphicFrame>
        <p:nvGraphicFramePr>
          <p:cNvPr id="7" name="Table 5">
            <a:extLst>
              <a:ext uri="{FF2B5EF4-FFF2-40B4-BE49-F238E27FC236}">
                <a16:creationId xmlns:a16="http://schemas.microsoft.com/office/drawing/2014/main" xmlns="" id="{81D12281-5B99-4476-B4A0-21D50E293F0A}"/>
              </a:ext>
            </a:extLst>
          </p:cNvPr>
          <p:cNvGraphicFramePr>
            <a:graphicFrameLocks noGrp="1"/>
          </p:cNvGraphicFramePr>
          <p:nvPr>
            <p:ph idx="1"/>
            <p:extLst>
              <p:ext uri="{D42A27DB-BD31-4B8C-83A1-F6EECF244321}">
                <p14:modId xmlns:p14="http://schemas.microsoft.com/office/powerpoint/2010/main" val="784900251"/>
              </p:ext>
            </p:extLst>
          </p:nvPr>
        </p:nvGraphicFramePr>
        <p:xfrm>
          <a:off x="335360" y="906923"/>
          <a:ext cx="9286623" cy="5857559"/>
        </p:xfrm>
        <a:graphic>
          <a:graphicData uri="http://schemas.openxmlformats.org/drawingml/2006/table">
            <a:tbl>
              <a:tblPr firstRow="1" bandRow="1">
                <a:tableStyleId>{5940675A-B579-460E-94D1-54222C63F5DA}</a:tableStyleId>
              </a:tblPr>
              <a:tblGrid>
                <a:gridCol w="5125682">
                  <a:extLst>
                    <a:ext uri="{9D8B030D-6E8A-4147-A177-3AD203B41FA5}">
                      <a16:colId xmlns:a16="http://schemas.microsoft.com/office/drawing/2014/main" xmlns="" val="198747566"/>
                    </a:ext>
                  </a:extLst>
                </a:gridCol>
                <a:gridCol w="1597401">
                  <a:extLst>
                    <a:ext uri="{9D8B030D-6E8A-4147-A177-3AD203B41FA5}">
                      <a16:colId xmlns:a16="http://schemas.microsoft.com/office/drawing/2014/main" xmlns="" val="2549093422"/>
                    </a:ext>
                  </a:extLst>
                </a:gridCol>
                <a:gridCol w="1836175">
                  <a:extLst>
                    <a:ext uri="{9D8B030D-6E8A-4147-A177-3AD203B41FA5}">
                      <a16:colId xmlns:a16="http://schemas.microsoft.com/office/drawing/2014/main" xmlns="" val="2767254591"/>
                    </a:ext>
                  </a:extLst>
                </a:gridCol>
                <a:gridCol w="727365">
                  <a:extLst>
                    <a:ext uri="{9D8B030D-6E8A-4147-A177-3AD203B41FA5}">
                      <a16:colId xmlns:a16="http://schemas.microsoft.com/office/drawing/2014/main" xmlns="" val="4216053288"/>
                    </a:ext>
                  </a:extLst>
                </a:gridCol>
              </a:tblGrid>
              <a:tr h="362180">
                <a:tc>
                  <a:txBody>
                    <a:bodyPr/>
                    <a:lstStyle/>
                    <a:p>
                      <a:pPr algn="ctr"/>
                      <a:r>
                        <a:rPr lang="fa-IR" sz="1200" dirty="0"/>
                        <a:t>مواد قانونی مرتبط</a:t>
                      </a:r>
                      <a:endParaRPr lang="en-US" sz="1200" b="1" dirty="0">
                        <a:solidFill>
                          <a:schemeClr val="tx1"/>
                        </a:solidFill>
                        <a:cs typeface="B Nazanin" panose="00000400000000000000" pitchFamily="2" charset="-78"/>
                      </a:endParaRPr>
                    </a:p>
                  </a:txBody>
                  <a:tcPr/>
                </a:tc>
                <a:tc>
                  <a:txBody>
                    <a:bodyPr/>
                    <a:lstStyle/>
                    <a:p>
                      <a:pPr algn="ctr"/>
                      <a:r>
                        <a:rPr lang="fa-IR" sz="1200" dirty="0">
                          <a:cs typeface="B Titr" panose="00000700000000000000" pitchFamily="2" charset="-78"/>
                        </a:rPr>
                        <a:t>تعداد مواد قانونی</a:t>
                      </a:r>
                      <a:endParaRPr lang="en-US" sz="1200" b="1" dirty="0">
                        <a:solidFill>
                          <a:schemeClr val="tx1"/>
                        </a:solidFill>
                        <a:cs typeface="B Titr" panose="00000700000000000000" pitchFamily="2" charset="-78"/>
                      </a:endParaRPr>
                    </a:p>
                  </a:txBody>
                  <a:tcPr/>
                </a:tc>
                <a:tc>
                  <a:txBody>
                    <a:bodyPr/>
                    <a:lstStyle/>
                    <a:p>
                      <a:pPr algn="ctr"/>
                      <a:r>
                        <a:rPr lang="fa-IR" sz="1200" dirty="0">
                          <a:cs typeface="B Titr" panose="00000700000000000000" pitchFamily="2" charset="-78"/>
                        </a:rPr>
                        <a:t>نام معاونت / اداره</a:t>
                      </a:r>
                      <a:endParaRPr lang="en-US" sz="1200" b="1" dirty="0">
                        <a:solidFill>
                          <a:schemeClr val="tx1"/>
                        </a:solidFill>
                        <a:cs typeface="B Titr" panose="00000700000000000000" pitchFamily="2" charset="-78"/>
                      </a:endParaRPr>
                    </a:p>
                  </a:txBody>
                  <a:tcPr/>
                </a:tc>
                <a:tc>
                  <a:txBody>
                    <a:bodyPr/>
                    <a:lstStyle/>
                    <a:p>
                      <a:pPr algn="l"/>
                      <a:r>
                        <a:rPr lang="fa-IR" sz="1200" dirty="0">
                          <a:cs typeface="B Titr" panose="00000700000000000000" pitchFamily="2" charset="-78"/>
                        </a:rPr>
                        <a:t>ردیف</a:t>
                      </a:r>
                      <a:endParaRPr lang="en-US" sz="1200" b="1" dirty="0">
                        <a:solidFill>
                          <a:schemeClr val="tx1"/>
                        </a:solidFill>
                        <a:cs typeface="B Titr" panose="00000700000000000000" pitchFamily="2" charset="-78"/>
                      </a:endParaRPr>
                    </a:p>
                  </a:txBody>
                  <a:tcPr/>
                </a:tc>
                <a:extLst>
                  <a:ext uri="{0D108BD9-81ED-4DB2-BD59-A6C34878D82A}">
                    <a16:rowId xmlns:a16="http://schemas.microsoft.com/office/drawing/2014/main" xmlns="" val="1953180106"/>
                  </a:ext>
                </a:extLst>
              </a:tr>
              <a:tr h="553546">
                <a:tc>
                  <a:txBody>
                    <a:bodyPr/>
                    <a:lstStyle/>
                    <a:p>
                      <a:pPr algn="ctr"/>
                      <a:r>
                        <a:rPr lang="fa-IR" sz="1600" dirty="0">
                          <a:cs typeface="B Titr" panose="00000700000000000000" pitchFamily="2" charset="-78"/>
                        </a:rPr>
                        <a:t>2-22-24-28-35-36-38-42-44-47-48-49-50-51-52-53-54-55-57-61</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20 </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بهداشت</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1</a:t>
                      </a:r>
                      <a:endParaRPr lang="en-US" sz="1200" b="1" dirty="0">
                        <a:cs typeface="B Titr" panose="00000700000000000000" pitchFamily="2" charset="-78"/>
                      </a:endParaRPr>
                    </a:p>
                  </a:txBody>
                  <a:tcPr/>
                </a:tc>
                <a:extLst>
                  <a:ext uri="{0D108BD9-81ED-4DB2-BD59-A6C34878D82A}">
                    <a16:rowId xmlns:a16="http://schemas.microsoft.com/office/drawing/2014/main" xmlns="" val="1024647133"/>
                  </a:ext>
                </a:extLst>
              </a:tr>
              <a:tr h="553546">
                <a:tc>
                  <a:txBody>
                    <a:bodyPr/>
                    <a:lstStyle/>
                    <a:p>
                      <a:pPr algn="ctr"/>
                      <a:r>
                        <a:rPr lang="fa-IR" sz="1600" dirty="0">
                          <a:cs typeface="B Titr" panose="00000700000000000000" pitchFamily="2" charset="-78"/>
                        </a:rPr>
                        <a:t>26-27-35-40-41-42-43-46-47-48-49-50-52-56</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13</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درمان</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2</a:t>
                      </a:r>
                      <a:endParaRPr lang="en-US" sz="1200" b="1" dirty="0">
                        <a:cs typeface="B Titr" panose="00000700000000000000" pitchFamily="2" charset="-78"/>
                      </a:endParaRPr>
                    </a:p>
                  </a:txBody>
                  <a:tcPr/>
                </a:tc>
                <a:extLst>
                  <a:ext uri="{0D108BD9-81ED-4DB2-BD59-A6C34878D82A}">
                    <a16:rowId xmlns:a16="http://schemas.microsoft.com/office/drawing/2014/main" xmlns="" val="2267355133"/>
                  </a:ext>
                </a:extLst>
              </a:tr>
              <a:tr h="510993">
                <a:tc>
                  <a:txBody>
                    <a:bodyPr/>
                    <a:lstStyle/>
                    <a:p>
                      <a:pPr algn="ctr"/>
                      <a:r>
                        <a:rPr lang="fa-IR" sz="1600" dirty="0">
                          <a:cs typeface="B Titr" panose="00000700000000000000" pitchFamily="2" charset="-78"/>
                        </a:rPr>
                        <a:t>26-27-35-39-41-42-46-47-48-50</a:t>
                      </a:r>
                      <a:endParaRPr lang="en-US" sz="1600" b="1" dirty="0">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dirty="0">
                          <a:cs typeface="B Titr" panose="00000700000000000000" pitchFamily="2" charset="-78"/>
                        </a:rPr>
                        <a:t>10</a:t>
                      </a:r>
                      <a:endParaRPr lang="en-US" sz="1200" dirty="0">
                        <a:cs typeface="B Titr" panose="00000700000000000000" pitchFamily="2" charset="-78"/>
                      </a:endParaRPr>
                    </a:p>
                    <a:p>
                      <a:pPr algn="ct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آموزش</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3</a:t>
                      </a:r>
                      <a:endParaRPr lang="en-US" sz="1200" b="1" dirty="0">
                        <a:cs typeface="B Titr" panose="00000700000000000000" pitchFamily="2" charset="-78"/>
                      </a:endParaRPr>
                    </a:p>
                  </a:txBody>
                  <a:tcPr/>
                </a:tc>
                <a:extLst>
                  <a:ext uri="{0D108BD9-81ED-4DB2-BD59-A6C34878D82A}">
                    <a16:rowId xmlns:a16="http://schemas.microsoft.com/office/drawing/2014/main" xmlns="" val="3938078850"/>
                  </a:ext>
                </a:extLst>
              </a:tr>
              <a:tr h="320474">
                <a:tc>
                  <a:txBody>
                    <a:bodyPr/>
                    <a:lstStyle/>
                    <a:p>
                      <a:pPr algn="ctr"/>
                      <a:r>
                        <a:rPr lang="fa-IR" sz="1600" dirty="0">
                          <a:cs typeface="B Titr" panose="00000700000000000000" pitchFamily="2" charset="-78"/>
                        </a:rPr>
                        <a:t>6-15-16-17-18-20-22-46-27-50</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9</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توسعه</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4</a:t>
                      </a:r>
                      <a:endParaRPr lang="en-US" sz="1200" b="1" dirty="0">
                        <a:cs typeface="B Titr" panose="00000700000000000000" pitchFamily="2" charset="-78"/>
                      </a:endParaRPr>
                    </a:p>
                  </a:txBody>
                  <a:tcPr/>
                </a:tc>
                <a:extLst>
                  <a:ext uri="{0D108BD9-81ED-4DB2-BD59-A6C34878D82A}">
                    <a16:rowId xmlns:a16="http://schemas.microsoft.com/office/drawing/2014/main" xmlns="" val="646401444"/>
                  </a:ext>
                </a:extLst>
              </a:tr>
              <a:tr h="320474">
                <a:tc>
                  <a:txBody>
                    <a:bodyPr/>
                    <a:lstStyle/>
                    <a:p>
                      <a:pPr algn="ctr"/>
                      <a:r>
                        <a:rPr lang="fa-IR" sz="1600" dirty="0">
                          <a:cs typeface="B Titr" panose="00000700000000000000" pitchFamily="2" charset="-78"/>
                        </a:rPr>
                        <a:t>24-34-47-48-49-50-53-54-55</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9</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آمار و فناوری اطلاعات</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5</a:t>
                      </a:r>
                      <a:endParaRPr lang="en-US" sz="1200" b="1" dirty="0">
                        <a:cs typeface="B Titr" panose="00000700000000000000" pitchFamily="2" charset="-78"/>
                      </a:endParaRPr>
                    </a:p>
                  </a:txBody>
                  <a:tcPr/>
                </a:tc>
                <a:extLst>
                  <a:ext uri="{0D108BD9-81ED-4DB2-BD59-A6C34878D82A}">
                    <a16:rowId xmlns:a16="http://schemas.microsoft.com/office/drawing/2014/main" xmlns="" val="2261706625"/>
                  </a:ext>
                </a:extLst>
              </a:tr>
              <a:tr h="510993">
                <a:tc>
                  <a:txBody>
                    <a:bodyPr/>
                    <a:lstStyle/>
                    <a:p>
                      <a:pPr algn="ctr"/>
                      <a:r>
                        <a:rPr lang="fa-IR" sz="1600" dirty="0">
                          <a:cs typeface="B Titr" panose="00000700000000000000" pitchFamily="2" charset="-78"/>
                        </a:rPr>
                        <a:t>2-7-28-35-36-38</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6</a:t>
                      </a:r>
                      <a:endParaRPr lang="en-US" sz="1200" b="1" dirty="0">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dirty="0">
                          <a:cs typeface="B Titr" panose="00000700000000000000" pitchFamily="2" charset="-78"/>
                        </a:rPr>
                        <a:t>معاونت فرهنگی و دانشجویی</a:t>
                      </a:r>
                      <a:endParaRPr lang="en-US" sz="1200" dirty="0">
                        <a:cs typeface="B Titr" panose="00000700000000000000" pitchFamily="2" charset="-78"/>
                      </a:endParaRPr>
                    </a:p>
                    <a:p>
                      <a:pPr algn="ct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6</a:t>
                      </a:r>
                      <a:endParaRPr lang="en-US" sz="1200" b="1" dirty="0">
                        <a:cs typeface="B Titr" panose="00000700000000000000" pitchFamily="2" charset="-78"/>
                      </a:endParaRPr>
                    </a:p>
                  </a:txBody>
                  <a:tcPr/>
                </a:tc>
                <a:extLst>
                  <a:ext uri="{0D108BD9-81ED-4DB2-BD59-A6C34878D82A}">
                    <a16:rowId xmlns:a16="http://schemas.microsoft.com/office/drawing/2014/main" xmlns="" val="3948987795"/>
                  </a:ext>
                </a:extLst>
              </a:tr>
              <a:tr h="320474">
                <a:tc>
                  <a:txBody>
                    <a:bodyPr/>
                    <a:lstStyle/>
                    <a:p>
                      <a:pPr algn="ctr"/>
                      <a:r>
                        <a:rPr lang="fa-IR" sz="1600" dirty="0">
                          <a:cs typeface="B Titr" panose="00000700000000000000" pitchFamily="2" charset="-78"/>
                        </a:rPr>
                        <a:t>26-27-35-41-46</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5</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پرستاری</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7</a:t>
                      </a:r>
                      <a:endParaRPr lang="en-US" sz="1200" b="1" dirty="0">
                        <a:cs typeface="B Titr" panose="00000700000000000000" pitchFamily="2" charset="-78"/>
                      </a:endParaRPr>
                    </a:p>
                  </a:txBody>
                  <a:tcPr/>
                </a:tc>
                <a:extLst>
                  <a:ext uri="{0D108BD9-81ED-4DB2-BD59-A6C34878D82A}">
                    <a16:rowId xmlns:a16="http://schemas.microsoft.com/office/drawing/2014/main" xmlns="" val="201458117"/>
                  </a:ext>
                </a:extLst>
              </a:tr>
              <a:tr h="320474">
                <a:tc>
                  <a:txBody>
                    <a:bodyPr/>
                    <a:lstStyle/>
                    <a:p>
                      <a:pPr algn="ctr"/>
                      <a:r>
                        <a:rPr lang="fa-IR" sz="1600" dirty="0">
                          <a:cs typeface="B Titr" panose="00000700000000000000" pitchFamily="2" charset="-78"/>
                        </a:rPr>
                        <a:t>43-44-45-49-50</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5</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شورای عالی بیمه</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8</a:t>
                      </a:r>
                      <a:endParaRPr lang="en-US" sz="1200" b="1" dirty="0">
                        <a:cs typeface="B Titr" panose="00000700000000000000" pitchFamily="2" charset="-78"/>
                      </a:endParaRPr>
                    </a:p>
                  </a:txBody>
                  <a:tcPr/>
                </a:tc>
                <a:extLst>
                  <a:ext uri="{0D108BD9-81ED-4DB2-BD59-A6C34878D82A}">
                    <a16:rowId xmlns:a16="http://schemas.microsoft.com/office/drawing/2014/main" xmlns="" val="3348618822"/>
                  </a:ext>
                </a:extLst>
              </a:tr>
              <a:tr h="320474">
                <a:tc>
                  <a:txBody>
                    <a:bodyPr/>
                    <a:lstStyle/>
                    <a:p>
                      <a:pPr algn="ctr"/>
                      <a:r>
                        <a:rPr lang="fa-IR" sz="1600" dirty="0">
                          <a:cs typeface="B Titr" panose="00000700000000000000" pitchFamily="2" charset="-78"/>
                        </a:rPr>
                        <a:t>40-50-51</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3</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معاونت غذا و دارو</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9</a:t>
                      </a:r>
                      <a:endParaRPr lang="en-US" sz="1200" b="1" dirty="0">
                        <a:cs typeface="B Titr" panose="00000700000000000000" pitchFamily="2" charset="-78"/>
                      </a:endParaRPr>
                    </a:p>
                  </a:txBody>
                  <a:tcPr/>
                </a:tc>
                <a:extLst>
                  <a:ext uri="{0D108BD9-81ED-4DB2-BD59-A6C34878D82A}">
                    <a16:rowId xmlns:a16="http://schemas.microsoft.com/office/drawing/2014/main" xmlns="" val="3038792314"/>
                  </a:ext>
                </a:extLst>
              </a:tr>
              <a:tr h="510993">
                <a:tc>
                  <a:txBody>
                    <a:bodyPr/>
                    <a:lstStyle/>
                    <a:p>
                      <a:pPr algn="ctr"/>
                      <a:r>
                        <a:rPr lang="fa-IR" sz="1600" dirty="0">
                          <a:cs typeface="B Titr" panose="00000700000000000000" pitchFamily="2" charset="-78"/>
                        </a:rPr>
                        <a:t>39-50</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2</a:t>
                      </a:r>
                      <a:endParaRPr lang="en-US" sz="1200" b="1" dirty="0">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dirty="0">
                          <a:cs typeface="B Titr" panose="00000700000000000000" pitchFamily="2" charset="-78"/>
                        </a:rPr>
                        <a:t>معاونت تحقیقات</a:t>
                      </a:r>
                      <a:endParaRPr lang="en-US" sz="1200" dirty="0">
                        <a:cs typeface="B Titr" panose="00000700000000000000" pitchFamily="2" charset="-78"/>
                      </a:endParaRPr>
                    </a:p>
                    <a:p>
                      <a:pPr algn="ct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10</a:t>
                      </a:r>
                      <a:endParaRPr lang="en-US" sz="1200" b="1" dirty="0">
                        <a:cs typeface="B Titr" panose="00000700000000000000" pitchFamily="2" charset="-78"/>
                      </a:endParaRPr>
                    </a:p>
                  </a:txBody>
                  <a:tcPr/>
                </a:tc>
                <a:extLst>
                  <a:ext uri="{0D108BD9-81ED-4DB2-BD59-A6C34878D82A}">
                    <a16:rowId xmlns:a16="http://schemas.microsoft.com/office/drawing/2014/main" xmlns="" val="4045267049"/>
                  </a:ext>
                </a:extLst>
              </a:tr>
              <a:tr h="320474">
                <a:tc>
                  <a:txBody>
                    <a:bodyPr/>
                    <a:lstStyle/>
                    <a:p>
                      <a:pPr algn="ctr"/>
                      <a:r>
                        <a:rPr lang="fa-IR" sz="1600" dirty="0">
                          <a:cs typeface="B Titr" panose="00000700000000000000" pitchFamily="2" charset="-78"/>
                        </a:rPr>
                        <a:t>28-35</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2</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روابط عمومی و اطلاع رسانی </a:t>
                      </a: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11</a:t>
                      </a:r>
                      <a:endParaRPr lang="en-US" sz="1200" b="1" dirty="0">
                        <a:cs typeface="B Titr" panose="00000700000000000000" pitchFamily="2" charset="-78"/>
                      </a:endParaRPr>
                    </a:p>
                  </a:txBody>
                  <a:tcPr/>
                </a:tc>
                <a:extLst>
                  <a:ext uri="{0D108BD9-81ED-4DB2-BD59-A6C34878D82A}">
                    <a16:rowId xmlns:a16="http://schemas.microsoft.com/office/drawing/2014/main" xmlns="" val="3369379551"/>
                  </a:ext>
                </a:extLst>
              </a:tr>
              <a:tr h="320474">
                <a:tc>
                  <a:txBody>
                    <a:bodyPr/>
                    <a:lstStyle/>
                    <a:p>
                      <a:pPr algn="ctr"/>
                      <a:r>
                        <a:rPr lang="fa-IR" sz="1600" dirty="0">
                          <a:cs typeface="B Titr" panose="00000700000000000000" pitchFamily="2" charset="-78"/>
                        </a:rPr>
                        <a:t>41-42</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2</a:t>
                      </a:r>
                      <a:endParaRPr lang="en-US" sz="1200" b="1" dirty="0">
                        <a:cs typeface="B Titr" panose="00000700000000000000" pitchFamily="2" charset="-78"/>
                      </a:endParaRPr>
                    </a:p>
                  </a:txBody>
                  <a:tcPr/>
                </a:tc>
                <a:tc>
                  <a:txBody>
                    <a:bodyPr/>
                    <a:lstStyle/>
                    <a:p>
                      <a:pPr algn="ctr"/>
                      <a:r>
                        <a:rPr lang="fa-IR" sz="1200">
                          <a:cs typeface="B Titr" panose="00000700000000000000" pitchFamily="2" charset="-78"/>
                        </a:rPr>
                        <a:t>دفتر طب ایرانی</a:t>
                      </a:r>
                      <a:endParaRPr lang="en-US" sz="1200" b="1" dirty="0">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dirty="0">
                          <a:cs typeface="B Titr" panose="00000700000000000000" pitchFamily="2" charset="-78"/>
                        </a:rPr>
                        <a:t>12</a:t>
                      </a:r>
                      <a:endParaRPr lang="en-US" sz="1200" b="1" dirty="0">
                        <a:cs typeface="B Titr" panose="00000700000000000000" pitchFamily="2" charset="-78"/>
                      </a:endParaRPr>
                    </a:p>
                  </a:txBody>
                  <a:tcPr/>
                </a:tc>
                <a:extLst>
                  <a:ext uri="{0D108BD9-81ED-4DB2-BD59-A6C34878D82A}">
                    <a16:rowId xmlns:a16="http://schemas.microsoft.com/office/drawing/2014/main" xmlns="" val="1224040857"/>
                  </a:ext>
                </a:extLst>
              </a:tr>
              <a:tr h="376990">
                <a:tc>
                  <a:txBody>
                    <a:bodyPr/>
                    <a:lstStyle/>
                    <a:p>
                      <a:pPr algn="ctr"/>
                      <a:r>
                        <a:rPr lang="fa-IR" sz="1600" dirty="0">
                          <a:cs typeface="B Titr" panose="00000700000000000000" pitchFamily="2" charset="-78"/>
                        </a:rPr>
                        <a:t>8</a:t>
                      </a:r>
                      <a:endParaRPr lang="en-US" sz="1600" b="1" dirty="0">
                        <a:cs typeface="B Titr" panose="00000700000000000000" pitchFamily="2" charset="-78"/>
                      </a:endParaRPr>
                    </a:p>
                  </a:txBody>
                  <a:tcPr/>
                </a:tc>
                <a:tc>
                  <a:txBody>
                    <a:bodyPr/>
                    <a:lstStyle/>
                    <a:p>
                      <a:pPr algn="ctr"/>
                      <a:r>
                        <a:rPr lang="fa-IR" sz="1200" dirty="0">
                          <a:cs typeface="B Titr" panose="00000700000000000000" pitchFamily="2" charset="-78"/>
                        </a:rPr>
                        <a:t>1</a:t>
                      </a:r>
                      <a:endParaRPr lang="en-US" sz="1200" b="1" dirty="0">
                        <a:cs typeface="B Titr" panose="00000700000000000000"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200">
                          <a:cs typeface="B Titr" panose="00000700000000000000" pitchFamily="2" charset="-78"/>
                        </a:rPr>
                        <a:t>صندوق رفاه دانشجویی</a:t>
                      </a:r>
                      <a:endParaRPr lang="en-US" sz="1200">
                        <a:cs typeface="B Titr" panose="00000700000000000000" pitchFamily="2" charset="-78"/>
                      </a:endParaRPr>
                    </a:p>
                    <a:p>
                      <a:pPr algn="ctr"/>
                      <a:endParaRPr lang="en-US" sz="1200" b="1" dirty="0">
                        <a:cs typeface="B Titr" panose="00000700000000000000" pitchFamily="2" charset="-78"/>
                      </a:endParaRPr>
                    </a:p>
                  </a:txBody>
                  <a:tcPr/>
                </a:tc>
                <a:tc>
                  <a:txBody>
                    <a:bodyPr/>
                    <a:lstStyle/>
                    <a:p>
                      <a:pPr algn="ctr"/>
                      <a:r>
                        <a:rPr lang="fa-IR" sz="1200" dirty="0">
                          <a:cs typeface="B Titr" panose="00000700000000000000" pitchFamily="2" charset="-78"/>
                        </a:rPr>
                        <a:t>13</a:t>
                      </a:r>
                      <a:endParaRPr lang="en-US" sz="1200" b="1" dirty="0">
                        <a:cs typeface="B Titr" panose="00000700000000000000" pitchFamily="2" charset="-78"/>
                      </a:endParaRPr>
                    </a:p>
                  </a:txBody>
                  <a:tcPr/>
                </a:tc>
                <a:extLst>
                  <a:ext uri="{0D108BD9-81ED-4DB2-BD59-A6C34878D82A}">
                    <a16:rowId xmlns:a16="http://schemas.microsoft.com/office/drawing/2014/main" xmlns="" val="579736192"/>
                  </a:ext>
                </a:extLst>
              </a:tr>
            </a:tbl>
          </a:graphicData>
        </a:graphic>
      </p:graphicFrame>
      <p:sp>
        <p:nvSpPr>
          <p:cNvPr id="5" name="Rectangle 4"/>
          <p:cNvSpPr/>
          <p:nvPr/>
        </p:nvSpPr>
        <p:spPr>
          <a:xfrm>
            <a:off x="479376" y="188640"/>
            <a:ext cx="8784976" cy="611460"/>
          </a:xfrm>
          <a:prstGeom prst="rect">
            <a:avLst/>
          </a:prstGeom>
          <a:solidFill>
            <a:srgbClr val="CB457E"/>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rgbClr val="FFFF00"/>
                </a:solidFill>
                <a:cs typeface="B Lotus" panose="00000400000000000000" pitchFamily="2" charset="-78"/>
              </a:rPr>
              <a:t>قانون در معاونت ها و بخش های مختلف </a:t>
            </a:r>
            <a:r>
              <a:rPr lang="fa-IR" sz="3600" b="1" dirty="0" smtClean="0">
                <a:solidFill>
                  <a:srgbClr val="FFFF00"/>
                </a:solidFill>
                <a:cs typeface="B Lotus" panose="00000400000000000000" pitchFamily="2" charset="-78"/>
              </a:rPr>
              <a:t>وزارت بهداشت</a:t>
            </a:r>
            <a:endParaRPr lang="fa-IR" sz="3600" b="1" dirty="0">
              <a:solidFill>
                <a:srgbClr val="FFFF00"/>
              </a:solidFill>
              <a:cs typeface="B Lotus" panose="00000400000000000000" pitchFamily="2" charset="-78"/>
            </a:endParaRPr>
          </a:p>
        </p:txBody>
      </p:sp>
    </p:spTree>
    <p:extLst>
      <p:ext uri="{BB962C8B-B14F-4D97-AF65-F5344CB8AC3E}">
        <p14:creationId xmlns:p14="http://schemas.microsoft.com/office/powerpoint/2010/main" val="35169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700808"/>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42:</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839416" y="2708921"/>
            <a:ext cx="9468544" cy="2304256"/>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دستورالعمل ها و راهنمای بالینی هماهنگ </a:t>
            </a:r>
            <a:r>
              <a:rPr lang="fa-IR" sz="2400" dirty="0">
                <a:solidFill>
                  <a:schemeClr val="tx1"/>
                </a:solidFill>
                <a:cs typeface="B Nazanin" panose="00000400000000000000" pitchFamily="2" charset="-78"/>
              </a:rPr>
              <a:t>کشوری مربوط به پیشگیری، تشخیص به هنگام و درمان افراد نابارور و در معرض ناباروری با رویکرد به روزرسانی را حداکثر تا 6 ماه پس از لازم الاجرا شدن این قانون تدوین و پس از تصویب وزارت بهداشت و درمان و آموزش پزشکی </a:t>
            </a:r>
            <a:r>
              <a:rPr lang="fa-IR" sz="2400" dirty="0" smtClean="0">
                <a:solidFill>
                  <a:schemeClr val="tx1"/>
                </a:solidFill>
                <a:cs typeface="B Nazanin" panose="00000400000000000000" pitchFamily="2" charset="-78"/>
              </a:rPr>
              <a:t>ابلاغ نماید. </a:t>
            </a:r>
          </a:p>
        </p:txBody>
      </p:sp>
    </p:spTree>
    <p:extLst>
      <p:ext uri="{BB962C8B-B14F-4D97-AF65-F5344CB8AC3E}">
        <p14:creationId xmlns:p14="http://schemas.microsoft.com/office/powerpoint/2010/main" val="1324143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376" y="1844824"/>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44:</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911424" y="2924945"/>
            <a:ext cx="9468544" cy="1872208"/>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با همکاری وزارت تعاون، کار و رفاه اجتماعی،کلیه مادران فاقد پوشش بیمه ای را طی بارداری و شیردهی و همچنین کودکان را تا پایان 5 سالگی تحت پوشش خدمات درمان پایه ای بر اساس آزمون وسع قرار دهند.</a:t>
            </a:r>
          </a:p>
        </p:txBody>
      </p:sp>
    </p:spTree>
    <p:extLst>
      <p:ext uri="{BB962C8B-B14F-4D97-AF65-F5344CB8AC3E}">
        <p14:creationId xmlns:p14="http://schemas.microsoft.com/office/powerpoint/2010/main" val="148509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133" y="1556793"/>
            <a:ext cx="8373291" cy="576064"/>
          </a:xfrm>
        </p:spPr>
        <p:txBody>
          <a:bodyPr>
            <a:normAutofit fontScale="90000"/>
          </a:bodyPr>
          <a:lstStyle/>
          <a:p>
            <a:pPr algn="r" rtl="1"/>
            <a:r>
              <a:rPr lang="fa-IR" sz="3600" dirty="0" smtClean="0">
                <a:solidFill>
                  <a:srgbClr val="7030A0"/>
                </a:solidFill>
                <a:cs typeface="B Nazanin" panose="00000400000000000000" pitchFamily="2" charset="-78"/>
              </a:rPr>
              <a:t>ماده 46:</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623392" y="2132857"/>
            <a:ext cx="10297144" cy="4104455"/>
          </a:xfrm>
        </p:spPr>
        <p:txBody>
          <a:bodyPr>
            <a:no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جهت آموزش دانشجویان علوم پزشکی و کارکنان نظام سلامت با رویکرد افزایش رشد جمعیت و تاکید بر اثرات مثبت بارداری و زایمان طبیعی، فرایند فرزند آوری، کاهش فاصله ازدواج تا فرزند اول و همچنین کاهش فاصله بین تولد فرزندان حداکثر تا یکسال پس از لازم الاجرا شدن این قانون نسبت به پیگیری موارد ذیل اقدام کنند:</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تغییر، اصلاح متون، به روزرسانی منابع آموزشی در زمینه مضرات مادی و معنوی سقط جنین، عوارض مصرف داروهای ضد بارداری، منع زایمان غیر طبیعی غیر ضروری</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باز آموزی و تربیت کارکنان ارائه دهنده خدمت بند الف جهت آموزش مراجعین در تمامی بازه های سنی</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پرداخت فوق العاده کمک به فرزند آوری به صورت افزایش پلکانی به ازای تولد فرزند اول به بعد در جمعیت تحت پوشش به ارائه دهنده خدمت</a:t>
            </a:r>
          </a:p>
        </p:txBody>
      </p:sp>
    </p:spTree>
    <p:extLst>
      <p:ext uri="{BB962C8B-B14F-4D97-AF65-F5344CB8AC3E}">
        <p14:creationId xmlns:p14="http://schemas.microsoft.com/office/powerpoint/2010/main" val="1267303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43" y="2060848"/>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47:</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1199456" y="3140968"/>
            <a:ext cx="8408787" cy="2232248"/>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با همکاری دبیر خانه شورای انقلاب فرهنگی حداکثر سه ماه پس از لازم الاجرا شدن این قانون راهنمای مکتوب حفظ، مراقبت و سلامت جنین را با رعایت شاخص ها تدوین و در مراکز تشخیصی، بهداشتی و درمانی دولتی و غیر دولتی در اختیار مادران قرار دهد.</a:t>
            </a:r>
          </a:p>
        </p:txBody>
      </p:sp>
    </p:spTree>
    <p:extLst>
      <p:ext uri="{BB962C8B-B14F-4D97-AF65-F5344CB8AC3E}">
        <p14:creationId xmlns:p14="http://schemas.microsoft.com/office/powerpoint/2010/main" val="1847211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916832"/>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48:</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911424" y="2852937"/>
            <a:ext cx="9468544" cy="2376264"/>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با بازنگری دستورالعمل ها و متون آموزشی و ترویجی خود در جهت افزایش باروری و ثمرات بارداری و زایمان طبیعی در سلامت بانوان، هزینه های رو حی و روانی و اقتصادی را در دوران بارداری کاهش دهد،از هرگونه القا ترس در بارداری با عباراتی ازقبیل بارداری پر خطر و ناخواسته در شبکه های بهداشت ممانعت به عمل آمده و از عبارت مراقبت ویژه به جای آن استفاده گردد .</a:t>
            </a:r>
          </a:p>
        </p:txBody>
      </p:sp>
    </p:spTree>
    <p:extLst>
      <p:ext uri="{BB962C8B-B14F-4D97-AF65-F5344CB8AC3E}">
        <p14:creationId xmlns:p14="http://schemas.microsoft.com/office/powerpoint/2010/main" val="259529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133" y="1556793"/>
            <a:ext cx="8157267" cy="576064"/>
          </a:xfrm>
        </p:spPr>
        <p:txBody>
          <a:bodyPr>
            <a:normAutofit fontScale="90000"/>
          </a:bodyPr>
          <a:lstStyle/>
          <a:p>
            <a:pPr algn="r" rtl="1"/>
            <a:r>
              <a:rPr lang="fa-IR" sz="3600" dirty="0" smtClean="0">
                <a:solidFill>
                  <a:srgbClr val="7030A0"/>
                </a:solidFill>
                <a:cs typeface="B Nazanin" panose="00000400000000000000" pitchFamily="2" charset="-78"/>
              </a:rPr>
              <a:t>ماده 49:</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911424" y="2348880"/>
            <a:ext cx="9001000" cy="3528392"/>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امکان زایمان طبیعی در زایشگاه ها و بیمارستان های دولتی را به گونه ای فراهم آورد که برای افراد داری پوشش بیمه و فاقد آن به صورت کاملا رایگان انجام شود و ظرف دو سال پس از ابلاغ این قانون ترتیبی اتخاذ گردد که کلیه زنان باردار حداکثر طی مدت یک ساعت با وسیله نقلیه معمول به امکانات زایشگاهی ایمن و استاندارد دسترسی داشته باشند.</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1</a:t>
            </a:r>
            <a:r>
              <a:rPr lang="fa-IR" sz="2400" dirty="0">
                <a:solidFill>
                  <a:schemeClr val="tx1"/>
                </a:solidFill>
                <a:cs typeface="B Nazanin" panose="00000400000000000000" pitchFamily="2" charset="-78"/>
              </a:rPr>
              <a:t>: وزارت بهداشت و درمان و آموزش پزشکی مکلف است </a:t>
            </a:r>
            <a:r>
              <a:rPr lang="fa-IR" sz="2400" dirty="0" smtClean="0">
                <a:solidFill>
                  <a:schemeClr val="tx1"/>
                </a:solidFill>
                <a:cs typeface="B Nazanin" panose="00000400000000000000" pitchFamily="2" charset="-78"/>
              </a:rPr>
              <a:t>نسبت به ارتقا مهارت مامایی کشور و افزایش تعداد ماماهای فعال در بیمارستان ها و زایشگاه های به طرق مختلف از جمله تعهد خدمت به گونه ای اقدام نماید که ظرف دو سال پس از لازم الاجرا شدن قانون به ازای هر دو مادر در حال زایمان یک ماما در کل مدت فرایند زایمان طبیعی حاضر باشد.</a:t>
            </a:r>
          </a:p>
        </p:txBody>
      </p:sp>
    </p:spTree>
    <p:extLst>
      <p:ext uri="{BB962C8B-B14F-4D97-AF65-F5344CB8AC3E}">
        <p14:creationId xmlns:p14="http://schemas.microsoft.com/office/powerpoint/2010/main" val="1375918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133" y="1556793"/>
            <a:ext cx="8157267" cy="576064"/>
          </a:xfrm>
        </p:spPr>
        <p:txBody>
          <a:bodyPr>
            <a:normAutofit fontScale="90000"/>
          </a:bodyPr>
          <a:lstStyle/>
          <a:p>
            <a:pPr algn="r" rtl="1"/>
            <a:r>
              <a:rPr lang="fa-IR" sz="3600" dirty="0" smtClean="0">
                <a:solidFill>
                  <a:srgbClr val="7030A0"/>
                </a:solidFill>
                <a:cs typeface="B Nazanin" panose="00000400000000000000" pitchFamily="2" charset="-78"/>
              </a:rPr>
              <a:t>ماده 50:</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407368" y="2348880"/>
            <a:ext cx="9937104" cy="4104455"/>
          </a:xfrm>
        </p:spPr>
        <p:txBody>
          <a:bodyPr>
            <a:noAutofit/>
          </a:bodyPr>
          <a:lstStyle/>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در راستای تامین، حفظ، ارتقا سلامت مادر و نوزاد و کاهش سالانه 5% از از میزان زایمان غیر طبیعی نسبت به نرخ کل زایمان در کشور تا رسیدن به نرخ میانگین جهانی، اقدام به اجرای موارد ذیل و گزارش اقدامات و نتایج هر سه ماه یکبار به ستاد ملی جمعیت ارسال گردد: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یکپارچه سازی سیاست های ترویج زایمان طبیعی و کاهش زایمان غیر طبیعی در حوزه های بهداشت، درمان، آموزش، پژوهش، غذا، دارو، خدمات بیمه ای و برقراری ارتباط منطقی بین آن ها</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آموزش و فرهنگ سازی برای زایمان طبیعی و آموزش های فردی به مادران باردار و خانواده های آن ها</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برقراری نظام تضمین کیفیت مهارت آموزی و ارائه خدمات مراقبت بارداری و زایمان در قالب کار گروهی توسط ماماها، پزشکان، متخصصان زنان و زایمان، اطفال، بیهوشی و بقیه کارکنان مرتبط</a:t>
            </a:r>
          </a:p>
        </p:txBody>
      </p:sp>
    </p:spTree>
    <p:extLst>
      <p:ext uri="{BB962C8B-B14F-4D97-AF65-F5344CB8AC3E}">
        <p14:creationId xmlns:p14="http://schemas.microsoft.com/office/powerpoint/2010/main" val="3449499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416" y="1700808"/>
            <a:ext cx="9144000" cy="576064"/>
          </a:xfrm>
        </p:spPr>
        <p:txBody>
          <a:bodyPr>
            <a:normAutofit fontScale="90000"/>
          </a:bodyPr>
          <a:lstStyle/>
          <a:p>
            <a:pPr algn="r" rtl="1"/>
            <a:r>
              <a:rPr lang="fa-IR" sz="3600" dirty="0" smtClean="0">
                <a:cs typeface="B Nazanin" panose="00000400000000000000" pitchFamily="2" charset="-78"/>
              </a:rPr>
              <a:t>ماده 50:</a:t>
            </a:r>
            <a:endParaRPr lang="en-US" sz="3600" dirty="0">
              <a:cs typeface="B Nazanin" panose="00000400000000000000" pitchFamily="2" charset="-78"/>
            </a:endParaRPr>
          </a:p>
        </p:txBody>
      </p:sp>
      <p:sp>
        <p:nvSpPr>
          <p:cNvPr id="3" name="Subtitle 2"/>
          <p:cNvSpPr>
            <a:spLocks noGrp="1"/>
          </p:cNvSpPr>
          <p:nvPr>
            <p:ph type="subTitle" idx="1"/>
          </p:nvPr>
        </p:nvSpPr>
        <p:spPr>
          <a:xfrm>
            <a:off x="840092" y="2286135"/>
            <a:ext cx="9360363" cy="3888432"/>
          </a:xfrm>
        </p:spPr>
        <p:txBody>
          <a:bodyPr>
            <a:normAutofit/>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پذیرش دستیار زنان و زایمان متناسب با سهمیه مناطق با الویت مناطق محروم و ممانعت از خروج متخصصان از مناطق تعیین شده در زمان پذیرش سهمیه مناطق</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اصلاح تعرفه ها و کارانه ها در جهت افزایش زایمان طبیعی در چهارچوب قانون</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ممنوعیت پرداخت بیمه در موارد زایمان به روش جراحی، خارج از دستور العمل های ابلاغی وزارت بهداشت،درمان و آموزش پزشکی مگر این که بیمه گر قبل از لازم الاجرا شدن این قانون متعهد به پرداخت بوده باشد.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توسعه منظم و منسجم زایمان های بدون درد با تامین متخصص بیهوشی و کارشناسان مربوطه به عنوان روش جایگزین روش جراحی</a:t>
            </a:r>
          </a:p>
        </p:txBody>
      </p:sp>
    </p:spTree>
    <p:extLst>
      <p:ext uri="{BB962C8B-B14F-4D97-AF65-F5344CB8AC3E}">
        <p14:creationId xmlns:p14="http://schemas.microsoft.com/office/powerpoint/2010/main" val="695580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230" y="1412776"/>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50:</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623392" y="2132857"/>
            <a:ext cx="9145016" cy="3744415"/>
          </a:xfrm>
        </p:spPr>
        <p:txBody>
          <a:bodyPr>
            <a:normAutofit/>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r"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مکلف است </a:t>
            </a:r>
            <a:r>
              <a:rPr lang="fa-IR" sz="2400" dirty="0" smtClean="0">
                <a:solidFill>
                  <a:schemeClr val="tx1"/>
                </a:solidFill>
                <a:cs typeface="B Nazanin" panose="00000400000000000000" pitchFamily="2" charset="-78"/>
              </a:rPr>
              <a:t>نسبت به ارزشیابی عملکرد کارکنان بهداشتی-درمانی بر حسب میزان رضایت مادران در ارائه مراقبت با کیفیت بارداری و زایمان طبیعی و اعمال آن در پرداخت کارانه ارائه دهنده خدمت</a:t>
            </a:r>
          </a:p>
          <a:p>
            <a:pPr marL="342900" indent="-342900" algn="r"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مکلف است </a:t>
            </a:r>
            <a:r>
              <a:rPr lang="fa-IR" sz="2400" dirty="0" smtClean="0">
                <a:solidFill>
                  <a:schemeClr val="tx1"/>
                </a:solidFill>
                <a:cs typeface="B Nazanin" panose="00000400000000000000" pitchFamily="2" charset="-78"/>
              </a:rPr>
              <a:t>5% از بودجه های عمرانی خود را به بهبود کیفیت محیط های زایشگاهی از نظر فیزیکی و بهداشتی قرار دهد.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ارتقای کیفیت مراقبتهای بارداری درراستای فرزندآوری وزایمان طبیعی مبتنی بر پرونده الکترونیک  وبرخط سلامت با امکان دسترسی درکلیه بخشهای دولتی وغیردولتی براساس استقرار راهنمای بالینی سلامت مادر وجنین وبا رعایت سطح بندی خدمات</a:t>
            </a:r>
          </a:p>
        </p:txBody>
      </p:sp>
    </p:spTree>
    <p:extLst>
      <p:ext uri="{BB962C8B-B14F-4D97-AF65-F5344CB8AC3E}">
        <p14:creationId xmlns:p14="http://schemas.microsoft.com/office/powerpoint/2010/main" val="2371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920" y="1916967"/>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51:</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479376" y="2492896"/>
            <a:ext cx="9468544" cy="3744415"/>
          </a:xfrm>
        </p:spPr>
        <p:txBody>
          <a:bodyPr>
            <a:normAutofit/>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هرگونه توزیع رایگان یا یارانه ای اقلام مرتبط با پیشگیری از بارداری و کارگذاشتن اقلام پیشگیری و تشویق به استفاده از آنها در شبکه های بهداشتی درمانی وابسته به دانشگاه ها علوم پزشکی ممنوع می باشد.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تبصره:هرگونه ارائه داروهای جلوگیری ازبارداری در داروخانه های سراسر کشور وشبکه بهداشت وکارگذاشتن اقلام پیشگیری باید با تجویز پزشک باشد.</a:t>
            </a:r>
          </a:p>
        </p:txBody>
      </p:sp>
    </p:spTree>
    <p:extLst>
      <p:ext uri="{BB962C8B-B14F-4D97-AF65-F5344CB8AC3E}">
        <p14:creationId xmlns:p14="http://schemas.microsoft.com/office/powerpoint/2010/main" val="45209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3592" y="1772816"/>
            <a:ext cx="7407843" cy="576064"/>
          </a:xfrm>
        </p:spPr>
        <p:txBody>
          <a:bodyPr>
            <a:normAutofit fontScale="90000"/>
          </a:bodyPr>
          <a:lstStyle/>
          <a:p>
            <a:pPr algn="r" rtl="1"/>
            <a:r>
              <a:rPr lang="fa-IR" sz="3600" dirty="0" smtClean="0">
                <a:solidFill>
                  <a:srgbClr val="7030A0"/>
                </a:solidFill>
                <a:cs typeface="B Nazanin" panose="00000400000000000000" pitchFamily="2" charset="-78"/>
              </a:rPr>
              <a:t>ماده 2:</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623392" y="2564904"/>
            <a:ext cx="9577064" cy="2621564"/>
          </a:xfrm>
        </p:spPr>
        <p:txBody>
          <a:bodyPr>
            <a:normAutofit/>
          </a:bodyPr>
          <a:lstStyle/>
          <a:p>
            <a:pPr marL="800100" lvl="1" indent="-342900" algn="just">
              <a:buFont typeface="Wingdings" panose="05000000000000000000" pitchFamily="2" charset="2"/>
              <a:buChar char="Ø"/>
            </a:pPr>
            <a:r>
              <a:rPr lang="fa-IR" sz="2400" dirty="0">
                <a:solidFill>
                  <a:schemeClr val="tx1"/>
                </a:solidFill>
                <a:cs typeface="B Nazanin" panose="00000400000000000000" pitchFamily="2" charset="-78"/>
              </a:rPr>
              <a:t>کلیه وزارتخانه‌ها و دستگاه‌های زیرمجموعه دولت موظفند دستورالعمل‌ها، برنامه‌ها و منشورات مرتبط با خانواده، فرزندآوری و جمعیت را در چارچوب مصوبات شورای عالی انقلاب فرهنگی تهیه نموده و جهت </a:t>
            </a:r>
            <a:r>
              <a:rPr lang="fa-IR" sz="2400" dirty="0" smtClean="0">
                <a:solidFill>
                  <a:schemeClr val="tx1"/>
                </a:solidFill>
                <a:cs typeface="B Nazanin" panose="00000400000000000000" pitchFamily="2" charset="-78"/>
              </a:rPr>
              <a:t>تحقق </a:t>
            </a:r>
            <a:r>
              <a:rPr lang="fa-IR" sz="2400" dirty="0">
                <a:solidFill>
                  <a:schemeClr val="tx1"/>
                </a:solidFill>
                <a:cs typeface="B Nazanin" panose="00000400000000000000" pitchFamily="2" charset="-78"/>
              </a:rPr>
              <a:t>تبصره (۴) راهبرد کلان سوم نقشه مهندسی فرهنگی کشور هر شش ماه یک بار به مجلس شورای اسلامی و شورای عالی انقلاب فرهنگی گزارش </a:t>
            </a:r>
            <a:r>
              <a:rPr lang="fa-IR" sz="2400" dirty="0" smtClean="0">
                <a:solidFill>
                  <a:schemeClr val="tx1"/>
                </a:solidFill>
                <a:cs typeface="B Nazanin" panose="00000400000000000000" pitchFamily="2" charset="-78"/>
              </a:rPr>
              <a:t>دهند.</a:t>
            </a:r>
          </a:p>
          <a:p>
            <a:pPr marL="342900" indent="-342900" algn="r" rtl="1">
              <a:buFont typeface="Wingdings" panose="05000000000000000000" pitchFamily="2" charset="2"/>
              <a:buChar char="Ø"/>
            </a:pPr>
            <a:endParaRPr lang="fa-IR" dirty="0" smtClean="0">
              <a:cs typeface="B Nazanin" panose="00000400000000000000" pitchFamily="2" charset="-78"/>
            </a:endParaRPr>
          </a:p>
        </p:txBody>
      </p:sp>
    </p:spTree>
    <p:extLst>
      <p:ext uri="{BB962C8B-B14F-4D97-AF65-F5344CB8AC3E}">
        <p14:creationId xmlns:p14="http://schemas.microsoft.com/office/powerpoint/2010/main" val="643798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509155"/>
            <a:ext cx="8596668" cy="706581"/>
          </a:xfrm>
        </p:spPr>
        <p:txBody>
          <a:bodyPr>
            <a:normAutofit/>
          </a:bodyPr>
          <a:lstStyle/>
          <a:p>
            <a:pPr algn="ctr"/>
            <a:r>
              <a:rPr lang="fa-IR" dirty="0" smtClean="0"/>
              <a:t>ماده52</a:t>
            </a:r>
            <a:endParaRPr lang="fa-IR" dirty="0"/>
          </a:p>
        </p:txBody>
      </p:sp>
      <p:sp>
        <p:nvSpPr>
          <p:cNvPr id="3" name="Text Placeholder 2"/>
          <p:cNvSpPr>
            <a:spLocks noGrp="1"/>
          </p:cNvSpPr>
          <p:nvPr>
            <p:ph type="body" idx="1"/>
          </p:nvPr>
        </p:nvSpPr>
        <p:spPr>
          <a:xfrm>
            <a:off x="322118" y="1485899"/>
            <a:ext cx="8951885" cy="4239491"/>
          </a:xfrm>
        </p:spPr>
        <p:txBody>
          <a:bodyPr>
            <a:normAutofit/>
          </a:bodyPr>
          <a:lstStyle/>
          <a:p>
            <a:pPr algn="ctr"/>
            <a:r>
              <a:rPr lang="fa-IR" sz="2800" dirty="0" smtClean="0">
                <a:solidFill>
                  <a:schemeClr val="tx1"/>
                </a:solidFill>
                <a:cs typeface="B Nazanin" panose="00000400000000000000" pitchFamily="2" charset="-78"/>
              </a:rPr>
              <a:t>عقیم سازی دایم زنان ومردان ویا مواردی که احتمال برگشت پذیری درآنها ضعیف یا بسیار دشوار باشد (همچون بستن لوله ها)ممنوع است عقیم سازی زنان درمواردی که بارداری برای مادر خطر جانی دارد یا ضررمهم همچون عوارض جسمی جدی یا حرج(مشقت شدید غیرقابل تحمل)چه دردوران بارداری چه بعد اززایمان ایجاد می کند وراه دیگری هم وجود نداشته باشد ودفع ضرر یا حرج مذکور با پیشگیری های موقت امکان پذیر نباشد ازاین </a:t>
            </a:r>
            <a:r>
              <a:rPr lang="fa-IR" sz="2800" dirty="0">
                <a:solidFill>
                  <a:schemeClr val="tx1"/>
                </a:solidFill>
                <a:cs typeface="B Nazanin" panose="00000400000000000000" pitchFamily="2" charset="-78"/>
              </a:rPr>
              <a:t>امر </a:t>
            </a:r>
            <a:r>
              <a:rPr lang="fa-IR" sz="2800" dirty="0" smtClean="0">
                <a:solidFill>
                  <a:schemeClr val="tx1"/>
                </a:solidFill>
                <a:cs typeface="B Nazanin" panose="00000400000000000000" pitchFamily="2" charset="-78"/>
              </a:rPr>
              <a:t>مستثنی می باشد.</a:t>
            </a:r>
          </a:p>
        </p:txBody>
      </p:sp>
    </p:spTree>
    <p:extLst>
      <p:ext uri="{BB962C8B-B14F-4D97-AF65-F5344CB8AC3E}">
        <p14:creationId xmlns:p14="http://schemas.microsoft.com/office/powerpoint/2010/main" val="187719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844825"/>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52:</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1199456" y="2564904"/>
            <a:ext cx="8730208" cy="3744415"/>
          </a:xfrm>
        </p:spPr>
        <p:txBody>
          <a:bodyPr>
            <a:normAutofit/>
          </a:bodyPr>
          <a:lstStyle/>
          <a:p>
            <a:pPr marL="342900" indent="-342900" algn="r" rtl="1">
              <a:buFont typeface="Wingdings" panose="05000000000000000000" pitchFamily="2" charset="2"/>
              <a:buChar char="Ø"/>
            </a:pPr>
            <a:endParaRPr lang="fa-IR" sz="2400" dirty="0" smtClean="0">
              <a:cs typeface="B Nazanin" panose="00000400000000000000" pitchFamily="2" charset="-78"/>
            </a:endParaRPr>
          </a:p>
          <a:p>
            <a:pPr marL="342900" indent="-342900" algn="just"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مکلف است با همکاری دبیر خانه شورای انقلاب </a:t>
            </a:r>
            <a:r>
              <a:rPr lang="fa-IR" sz="2400" dirty="0" smtClean="0">
                <a:solidFill>
                  <a:schemeClr val="tx1"/>
                </a:solidFill>
                <a:cs typeface="B Nazanin" panose="00000400000000000000" pitchFamily="2" charset="-78"/>
              </a:rPr>
              <a:t>فرهنگی و سازمان پزشکی قانونی </a:t>
            </a:r>
            <a:r>
              <a:rPr lang="fa-IR" sz="2400" dirty="0">
                <a:solidFill>
                  <a:schemeClr val="tx1"/>
                </a:solidFill>
                <a:cs typeface="B Nazanin" panose="00000400000000000000" pitchFamily="2" charset="-78"/>
              </a:rPr>
              <a:t>حداکثر سه ماه پس از لازم الاجرا شدن این </a:t>
            </a:r>
            <a:r>
              <a:rPr lang="fa-IR" sz="2400" dirty="0" smtClean="0">
                <a:solidFill>
                  <a:schemeClr val="tx1"/>
                </a:solidFill>
                <a:cs typeface="B Nazanin" panose="00000400000000000000" pitchFamily="2" charset="-78"/>
              </a:rPr>
              <a:t>قانون منطبق بر منابع معتبر پزشکی با رعایت شاخص ها  دستورالعمل ها و شیوه های مجاز را تهیه و با تصویب وزیر بهداشت و درمان و آموزش پزشکی، اجرایی نماید.</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544297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133" y="1556793"/>
            <a:ext cx="8013251" cy="576064"/>
          </a:xfrm>
        </p:spPr>
        <p:txBody>
          <a:bodyPr>
            <a:normAutofit fontScale="90000"/>
          </a:bodyPr>
          <a:lstStyle/>
          <a:p>
            <a:pPr algn="r" rtl="1"/>
            <a:r>
              <a:rPr lang="fa-IR" sz="3600" dirty="0" smtClean="0">
                <a:solidFill>
                  <a:srgbClr val="7030A0"/>
                </a:solidFill>
                <a:cs typeface="B Nazanin" panose="00000400000000000000" pitchFamily="2" charset="-78"/>
              </a:rPr>
              <a:t>ماده 53:</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1055440" y="2132857"/>
            <a:ext cx="9001000" cy="4104455"/>
          </a:xfrm>
        </p:spPr>
        <p:txBody>
          <a:bodyPr>
            <a:normAutofit fontScale="70000" lnSpcReduction="20000"/>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just"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مکلف است </a:t>
            </a:r>
            <a:r>
              <a:rPr lang="fa-IR" sz="2400" dirty="0" smtClean="0">
                <a:solidFill>
                  <a:schemeClr val="tx1"/>
                </a:solidFill>
                <a:cs typeface="B Nazanin" panose="00000400000000000000" pitchFamily="2" charset="-78"/>
              </a:rPr>
              <a:t>حداکثر </a:t>
            </a:r>
            <a:r>
              <a:rPr lang="fa-IR" sz="2400" dirty="0">
                <a:solidFill>
                  <a:schemeClr val="tx1"/>
                </a:solidFill>
                <a:cs typeface="B Nazanin" panose="00000400000000000000" pitchFamily="2" charset="-78"/>
              </a:rPr>
              <a:t>سه ماه پس از لازم الاجرا شدن این </a:t>
            </a:r>
            <a:r>
              <a:rPr lang="fa-IR" sz="2400" dirty="0" smtClean="0">
                <a:solidFill>
                  <a:schemeClr val="tx1"/>
                </a:solidFill>
                <a:cs typeface="B Nazanin" panose="00000400000000000000" pitchFamily="2" charset="-78"/>
              </a:rPr>
              <a:t>قانون کلیه دستورالعمل های صادره مرتبط با بارداری و سلامت مادر و جنین که پزشکان و کارکنان بهداشتی- درمانی یا مادران را به سقط جنین توصیه کرده یا سوق می دهد، حذف نموده مگر جان مادر در خطر باشدیا مواردی که ممکن است عوارضی برای مادر یا جنین ایجاد کند .</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1:عدم ارجاع مادر باردار به غربالگری ناهنجاری جنین توسط پزشکان یا کارکنان بهداشتی درمانی تخلف نیست،ونباید منجر به محاکمه ویا پیگردآنها گردد مگر در مورد علم یاظن قوی پزشک به لزوم ارجاع برای درمان مادروجنین یا حفظ جان مادر باردار.درصورت ارجاع مادربادار به غربالگری هایی که منجر به حدوث سقط یا سایر عوارض برای جنین ومادر شود صرفا پزشک تنها درصورتی که ارجاع را برپایه ظن قوی علمی ومبتنی برشواهد نسبت به ناهنجاری جنین برای حفظ جان مادر وجنین یا درمان آنها ضروری تشخیص داده باشد مرتکب تخلفی نشده است.</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2:از زمان لازم الاجرا شدن این قانون هرگونه توصیه به مادران باردار توسط کادر بهداشت ودرمان یا تشویق یا ارجاع ازسوی درمانگران به تشخیص ناهنجاری جنین مجاز نبوده وصرفا در قالب تبصره 3این ماده مجازاست. </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3: آزمایش غربالگری و تشخیص ناهنجاری جنین صرفا به درخواست یکی از والدین و با تشخیص پزشک متخصص مبنی بر احتمال قابل توجه نسبت به وجود عارضه جدی درجنین یا خطر جانی برای مادریا جنین و یا احتمال ضرر جدی برای  سلامت مادر یاجنین درادامه بارداری مبتنی برمنابع معتبر علمی تجویز می گردد.مشروط به آنکه احتمال ضرر آزمایش غربالگری وتشخیص ناهنجاری حسب مورد اقوی ازاحتمال یا محتمل ضرر نسبت به مادر وجنین نباشد وهمچنین والدین یا پزشک احتمال عقلایی سقط دراثر آزمایش غربالگری وتشخیص ناهنجاری راندهند.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230310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693718"/>
            <a:ext cx="7766936" cy="665018"/>
          </a:xfrm>
        </p:spPr>
        <p:txBody>
          <a:bodyPr/>
          <a:lstStyle/>
          <a:p>
            <a:r>
              <a:rPr lang="fa-IR" sz="3200" dirty="0" smtClean="0"/>
              <a:t>ماده53:</a:t>
            </a:r>
            <a:endParaRPr lang="fa-IR" sz="3200" dirty="0"/>
          </a:p>
        </p:txBody>
      </p:sp>
      <p:sp>
        <p:nvSpPr>
          <p:cNvPr id="3" name="Subtitle 2"/>
          <p:cNvSpPr>
            <a:spLocks noGrp="1"/>
          </p:cNvSpPr>
          <p:nvPr>
            <p:ph type="subTitle" idx="1"/>
          </p:nvPr>
        </p:nvSpPr>
        <p:spPr>
          <a:xfrm>
            <a:off x="654627" y="2473037"/>
            <a:ext cx="8619376" cy="2674696"/>
          </a:xfrm>
        </p:spPr>
        <p:txBody>
          <a:bodyPr>
            <a:normAutofit/>
          </a:bodyPr>
          <a:lstStyle/>
          <a:p>
            <a:r>
              <a:rPr lang="fa-IR" sz="2400" dirty="0" smtClean="0">
                <a:solidFill>
                  <a:schemeClr val="tx1">
                    <a:lumMod val="75000"/>
                    <a:lumOff val="25000"/>
                  </a:schemeClr>
                </a:solidFill>
              </a:rPr>
              <a:t>تبصره 4:</a:t>
            </a:r>
          </a:p>
          <a:p>
            <a:r>
              <a:rPr lang="fa-IR" sz="2400" dirty="0" smtClean="0">
                <a:solidFill>
                  <a:schemeClr val="tx1">
                    <a:lumMod val="75000"/>
                    <a:lumOff val="25000"/>
                  </a:schemeClr>
                </a:solidFill>
              </a:rPr>
              <a:t>اززمان لازم الاجرا شدن این قانون پوشش هزینه آزمایش ها وتصویربرداری های مربوط به مادر وجنین ازسوی نظام بیمه ای اعم ازپایه وتکمیلی (خصوصی وغیرخصوصی)صرفا براساس این ماده ودرصورت رعایت مفاد آن قابل انجام است</a:t>
            </a:r>
            <a:r>
              <a:rPr lang="fa-IR" sz="2400" dirty="0" smtClean="0"/>
              <a:t>. </a:t>
            </a:r>
            <a:endParaRPr lang="fa-IR" sz="2400" dirty="0"/>
          </a:p>
        </p:txBody>
      </p:sp>
    </p:spTree>
    <p:extLst>
      <p:ext uri="{BB962C8B-B14F-4D97-AF65-F5344CB8AC3E}">
        <p14:creationId xmlns:p14="http://schemas.microsoft.com/office/powerpoint/2010/main" val="2565697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133" y="1556793"/>
            <a:ext cx="8157267" cy="576064"/>
          </a:xfrm>
        </p:spPr>
        <p:txBody>
          <a:bodyPr>
            <a:normAutofit fontScale="90000"/>
          </a:bodyPr>
          <a:lstStyle/>
          <a:p>
            <a:pPr algn="r" rtl="1"/>
            <a:r>
              <a:rPr lang="fa-IR" sz="3600" dirty="0" smtClean="0">
                <a:solidFill>
                  <a:srgbClr val="7030A0"/>
                </a:solidFill>
                <a:cs typeface="B Nazanin" panose="00000400000000000000" pitchFamily="2" charset="-78"/>
              </a:rPr>
              <a:t>ماده 54:</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767408" y="2164771"/>
            <a:ext cx="9468544" cy="3744415"/>
          </a:xfrm>
        </p:spPr>
        <p:txBody>
          <a:bodyPr>
            <a:normAutofit fontScale="92500" lnSpcReduction="20000"/>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just"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a:t>
            </a:r>
            <a:r>
              <a:rPr lang="fa-IR" sz="2400" dirty="0" smtClean="0">
                <a:solidFill>
                  <a:schemeClr val="tx1"/>
                </a:solidFill>
                <a:cs typeface="B Nazanin" panose="00000400000000000000" pitchFamily="2" charset="-78"/>
              </a:rPr>
              <a:t>مکلف </a:t>
            </a:r>
            <a:r>
              <a:rPr lang="fa-IR" sz="2400" dirty="0">
                <a:solidFill>
                  <a:schemeClr val="tx1"/>
                </a:solidFill>
                <a:cs typeface="B Nazanin" panose="00000400000000000000" pitchFamily="2" charset="-78"/>
              </a:rPr>
              <a:t>است </a:t>
            </a:r>
            <a:r>
              <a:rPr lang="fa-IR" sz="2400" dirty="0" smtClean="0">
                <a:solidFill>
                  <a:schemeClr val="tx1"/>
                </a:solidFill>
                <a:cs typeface="B Nazanin" panose="00000400000000000000" pitchFamily="2" charset="-78"/>
              </a:rPr>
              <a:t>حداکثر شش ماه </a:t>
            </a:r>
            <a:r>
              <a:rPr lang="fa-IR" sz="2400" dirty="0">
                <a:solidFill>
                  <a:schemeClr val="tx1"/>
                </a:solidFill>
                <a:cs typeface="B Nazanin" panose="00000400000000000000" pitchFamily="2" charset="-78"/>
              </a:rPr>
              <a:t>پس از لازم الاجرا شدن این </a:t>
            </a:r>
            <a:r>
              <a:rPr lang="fa-IR" sz="2400" dirty="0" smtClean="0">
                <a:solidFill>
                  <a:schemeClr val="tx1"/>
                </a:solidFill>
                <a:cs typeface="B Nazanin" panose="00000400000000000000" pitchFamily="2" charset="-78"/>
              </a:rPr>
              <a:t>قانون ضمن استقرار سامانه جامع نسبت به ثبت اطلاعات کلیه مراجعین باروری، بارداری، سقط و دلایل آن، زایمان و نحوه آن در کلیه مراکز بهداشتی درمانی، آزمایشگاه ها ومراکزدرمان ناباروری وتصویربرداری پزشکی اعم از دولتی و غیر دولتی با رعایت اصول محرمانگی اقدام کند.</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1:هریک ازمراکز مذکور درذیل این ماده که تایک سال ازلازم الاجرا شدن این قانون درسامانه ثبت نشده باشد یااطلاعات مراجعین خود را به روز رسانی نکرده باشد درمرحله اول به اخطار کتبی پس از6ماه ودرصورت تکرار درمرحله دوم تعلیق 3ماهه وپس از6ماه ازحکم تعلیق ودرصورت تکرار درمرحله سوم به سلب مجوز ازسوی مراجع انتظامی محکوم می شود.</a:t>
            </a:r>
          </a:p>
          <a:p>
            <a:pPr marL="342900" indent="-342900" algn="just" rtl="1">
              <a:buFont typeface="Wingdings" panose="05000000000000000000" pitchFamily="2" charset="2"/>
              <a:buChar char="Ø"/>
            </a:pPr>
            <a:r>
              <a:rPr lang="fa-IR" sz="2400" dirty="0">
                <a:solidFill>
                  <a:schemeClr val="tx1"/>
                </a:solidFill>
                <a:cs typeface="B Nazanin" panose="00000400000000000000" pitchFamily="2" charset="-78"/>
              </a:rPr>
              <a:t>تبصره 1:وزارت بهداشت و درمان و آموزش پزشکی </a:t>
            </a:r>
            <a:r>
              <a:rPr lang="fa-IR" sz="2400" dirty="0" smtClean="0">
                <a:solidFill>
                  <a:schemeClr val="tx1"/>
                </a:solidFill>
                <a:cs typeface="B Nazanin" panose="00000400000000000000" pitchFamily="2" charset="-78"/>
              </a:rPr>
              <a:t>موظف </a:t>
            </a:r>
            <a:r>
              <a:rPr lang="fa-IR" sz="2400" dirty="0">
                <a:solidFill>
                  <a:schemeClr val="tx1"/>
                </a:solidFill>
                <a:cs typeface="B Nazanin" panose="00000400000000000000" pitchFamily="2" charset="-78"/>
              </a:rPr>
              <a:t>است </a:t>
            </a:r>
            <a:r>
              <a:rPr lang="fa-IR" sz="2400" dirty="0" smtClean="0">
                <a:solidFill>
                  <a:schemeClr val="tx1"/>
                </a:solidFill>
                <a:cs typeface="B Nazanin" panose="00000400000000000000" pitchFamily="2" charset="-78"/>
              </a:rPr>
              <a:t>دسترسی به سامانه فوق را برای سازمان پزشکی قانونی، شورای عالی انقلاب فرهنگی و ستاد ملی جمعیت ایجاد کرده و هر 6 ماه گزارش موارد فوق را به مجلس شورای اسلامی ارائه دهد.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3115276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84" y="2070178"/>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55:</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749152" y="2636912"/>
            <a:ext cx="9468544" cy="3744415"/>
          </a:xfrm>
        </p:spPr>
        <p:txBody>
          <a:bodyPr>
            <a:normAutofit/>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just" rtl="1">
              <a:buFont typeface="Wingdings" panose="05000000000000000000" pitchFamily="2" charset="2"/>
              <a:buChar char="Ø"/>
            </a:pPr>
            <a:r>
              <a:rPr lang="fa-IR" sz="2400" dirty="0">
                <a:solidFill>
                  <a:schemeClr val="tx1"/>
                </a:solidFill>
                <a:cs typeface="B Nazanin" panose="00000400000000000000" pitchFamily="2" charset="-78"/>
              </a:rPr>
              <a:t>وزارت بهداشت و درمان و آموزش پزشکی مکلف است </a:t>
            </a:r>
            <a:r>
              <a:rPr lang="fa-IR" sz="2400" dirty="0" smtClean="0">
                <a:solidFill>
                  <a:schemeClr val="tx1"/>
                </a:solidFill>
                <a:cs typeface="B Nazanin" panose="00000400000000000000" pitchFamily="2" charset="-78"/>
              </a:rPr>
              <a:t>برنامه جامعی برای مهار، پایش، پیشگیری و کاهش سقط خود به خودی جنین به صورت ادغام درشبکه بهداشت شامل آموزش عمومی اصلاح سبک زندگی و آسیب های وارده ناشی از تغذیه و دارو ها بر سلامت جنین را اجرا نماید.</a:t>
            </a: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3647287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24892"/>
            <a:ext cx="7766936" cy="51954"/>
          </a:xfrm>
        </p:spPr>
        <p:txBody>
          <a:bodyPr/>
          <a:lstStyle/>
          <a:p>
            <a:r>
              <a:rPr lang="fa-IR" sz="2400" dirty="0" smtClean="0"/>
              <a:t>ماده 56</a:t>
            </a:r>
            <a:endParaRPr lang="fa-IR" sz="2400" dirty="0"/>
          </a:p>
        </p:txBody>
      </p:sp>
      <p:sp>
        <p:nvSpPr>
          <p:cNvPr id="3" name="Subtitle 2"/>
          <p:cNvSpPr>
            <a:spLocks noGrp="1"/>
          </p:cNvSpPr>
          <p:nvPr>
            <p:ph type="subTitle" idx="1"/>
          </p:nvPr>
        </p:nvSpPr>
        <p:spPr>
          <a:xfrm>
            <a:off x="1507067" y="1724892"/>
            <a:ext cx="7766936" cy="3152677"/>
          </a:xfrm>
        </p:spPr>
        <p:txBody>
          <a:bodyPr>
            <a:noAutofit/>
          </a:bodyPr>
          <a:lstStyle/>
          <a:p>
            <a:r>
              <a:rPr lang="fa-IR" sz="1200" b="1" dirty="0" smtClean="0">
                <a:solidFill>
                  <a:schemeClr val="tx1">
                    <a:lumMod val="95000"/>
                    <a:lumOff val="5000"/>
                  </a:schemeClr>
                </a:solidFill>
              </a:rPr>
              <a:t>سقط جنین ممنوع بوده وازجرایم دارای جنبه عمومی می باشد ومطابق مواد 716تا720قانون مجازات اسلامی ومواد این قانون مستوجب مجازات دیه ،حبس وابطال پزشکی است .</a:t>
            </a:r>
          </a:p>
          <a:p>
            <a:r>
              <a:rPr lang="fa-IR" sz="1200" b="1" dirty="0" smtClean="0">
                <a:solidFill>
                  <a:schemeClr val="tx1">
                    <a:lumMod val="95000"/>
                    <a:lumOff val="5000"/>
                  </a:schemeClr>
                </a:solidFill>
              </a:rPr>
              <a:t>مادر صرفا درمواردی که احنمال بدهد شرایط زیر محقق می شود می تواند درخواست سقط جنین را به مراکز پزشکی قانونی تقدیم نماید کلیه مراکز پزشکی قانونی درمراکز استانها مکلفند درخواست های واصله را فورا به کمیسیون سقط قانونی ارجاع نمایند این کمیسیون مرکب ازیک قاضی ویژه یک پزشک متخصص متعهد ویک متخصص پزشکی قانونی دراستخدام سازمان پزشکی قانونی حداکثر ظرف یک هفته تشکیل میشود رای لازم توسط قاضی عضو کمیسیون بارعایت اصل عدم جواز سقط درموارد تردید صادر می گردد. قاضی عضو در کمیسیون مذکور با حصول اطمینان نسبت به یکی ازموارد ذیل مجوز سقط قانونی را بااعتبار حداکثر 15روز صادر می نماید:</a:t>
            </a:r>
          </a:p>
          <a:p>
            <a:r>
              <a:rPr lang="fa-IR" sz="1200" b="1" dirty="0" smtClean="0">
                <a:solidFill>
                  <a:schemeClr val="tx1">
                    <a:lumMod val="95000"/>
                    <a:lumOff val="5000"/>
                  </a:schemeClr>
                </a:solidFill>
              </a:rPr>
              <a:t>الف-درصورتی که جان مادر به شکل جدی درخطر باشد وراه نجات مادر منحصر درسقط جنین باشد وسن جنین کمتر از4ماه باشد ونشانه ها وامارات ولوج روح درجنین نباشد.</a:t>
            </a:r>
          </a:p>
          <a:p>
            <a:r>
              <a:rPr lang="fa-IR" sz="1200" b="1" dirty="0" smtClean="0">
                <a:solidFill>
                  <a:schemeClr val="tx1">
                    <a:lumMod val="95000"/>
                    <a:lumOff val="5000"/>
                  </a:schemeClr>
                </a:solidFill>
              </a:rPr>
              <a:t>ب-درمواردی که اگر جنین سقط نشود مادر وجنین هردو فوت می کنند وراه نجات مادرمنحصر دراسقاط جنین است.</a:t>
            </a:r>
          </a:p>
          <a:p>
            <a:r>
              <a:rPr lang="fa-IR" sz="1200" b="1" dirty="0" smtClean="0">
                <a:solidFill>
                  <a:schemeClr val="tx1">
                    <a:lumMod val="95000"/>
                    <a:lumOff val="5000"/>
                  </a:schemeClr>
                </a:solidFill>
              </a:rPr>
              <a:t>ج-جنانچه پس از اخذ اظهارات ولی،جمیع شرایط زیر احراز شود:</a:t>
            </a:r>
          </a:p>
          <a:p>
            <a:r>
              <a:rPr lang="fa-IR" sz="1200" b="1" dirty="0" smtClean="0">
                <a:solidFill>
                  <a:schemeClr val="tx1">
                    <a:lumMod val="95000"/>
                    <a:lumOff val="5000"/>
                  </a:schemeClr>
                </a:solidFill>
              </a:rPr>
              <a:t>-رضایت مادر</a:t>
            </a:r>
          </a:p>
          <a:p>
            <a:r>
              <a:rPr lang="fa-IR" sz="1200" b="1" dirty="0" smtClean="0">
                <a:solidFill>
                  <a:schemeClr val="tx1">
                    <a:lumMod val="95000"/>
                    <a:lumOff val="5000"/>
                  </a:schemeClr>
                </a:solidFill>
              </a:rPr>
              <a:t>-وجود حرج (مشقت شدید غیرقابل تحمل )برای مادر</a:t>
            </a:r>
          </a:p>
          <a:p>
            <a:r>
              <a:rPr lang="fa-IR" sz="1200" b="1" dirty="0" smtClean="0">
                <a:solidFill>
                  <a:schemeClr val="tx1">
                    <a:lumMod val="95000"/>
                    <a:lumOff val="5000"/>
                  </a:schemeClr>
                </a:solidFill>
              </a:rPr>
              <a:t>-وجود قطعی ناهنجاری جنینی غیر قابل درمان درمواردی که حرج مربوط به بیماری یا نقص درجنین است</a:t>
            </a:r>
          </a:p>
          <a:p>
            <a:r>
              <a:rPr lang="fa-IR" sz="1200" b="1" dirty="0" smtClean="0">
                <a:solidFill>
                  <a:schemeClr val="tx1">
                    <a:lumMod val="95000"/>
                    <a:lumOff val="5000"/>
                  </a:schemeClr>
                </a:solidFill>
              </a:rPr>
              <a:t>-فقدان امکان جبران وجایگزینی برای حرج مادر </a:t>
            </a:r>
          </a:p>
          <a:p>
            <a:r>
              <a:rPr lang="fa-IR" sz="1200" b="1" dirty="0" smtClean="0">
                <a:solidFill>
                  <a:schemeClr val="tx1">
                    <a:lumMod val="95000"/>
                    <a:lumOff val="5000"/>
                  </a:schemeClr>
                </a:solidFill>
              </a:rPr>
              <a:t>-فقدان نشانه ها وامارات ولوج روح</a:t>
            </a:r>
          </a:p>
          <a:p>
            <a:r>
              <a:rPr lang="fa-IR" sz="1200" b="1" dirty="0" smtClean="0">
                <a:solidFill>
                  <a:schemeClr val="tx1">
                    <a:lumMod val="95000"/>
                    <a:lumOff val="5000"/>
                  </a:schemeClr>
                </a:solidFill>
              </a:rPr>
              <a:t>-کمتر از4ماه بودن سن جنین</a:t>
            </a:r>
          </a:p>
        </p:txBody>
      </p:sp>
    </p:spTree>
    <p:extLst>
      <p:ext uri="{BB962C8B-B14F-4D97-AF65-F5344CB8AC3E}">
        <p14:creationId xmlns:p14="http://schemas.microsoft.com/office/powerpoint/2010/main" val="264046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756064"/>
            <a:ext cx="7766936" cy="457200"/>
          </a:xfrm>
        </p:spPr>
        <p:txBody>
          <a:bodyPr/>
          <a:lstStyle/>
          <a:p>
            <a:r>
              <a:rPr lang="fa-IR" sz="2000" dirty="0" smtClean="0"/>
              <a:t>ماده56</a:t>
            </a:r>
            <a:endParaRPr lang="fa-IR" sz="2000" dirty="0"/>
          </a:p>
        </p:txBody>
      </p:sp>
      <p:sp>
        <p:nvSpPr>
          <p:cNvPr id="3" name="Subtitle 2"/>
          <p:cNvSpPr>
            <a:spLocks noGrp="1"/>
          </p:cNvSpPr>
          <p:nvPr>
            <p:ph type="subTitle" idx="1"/>
          </p:nvPr>
        </p:nvSpPr>
        <p:spPr>
          <a:xfrm>
            <a:off x="1600585" y="2325942"/>
            <a:ext cx="7766936" cy="4033294"/>
          </a:xfrm>
        </p:spPr>
        <p:txBody>
          <a:bodyPr>
            <a:normAutofit fontScale="85000" lnSpcReduction="10000"/>
          </a:bodyPr>
          <a:lstStyle/>
          <a:p>
            <a:r>
              <a:rPr lang="fa-IR" b="1" dirty="0" smtClean="0">
                <a:solidFill>
                  <a:schemeClr val="tx1">
                    <a:lumMod val="95000"/>
                    <a:lumOff val="5000"/>
                  </a:schemeClr>
                </a:solidFill>
              </a:rPr>
              <a:t>تبصره1:رای صادره ظرف 1هفته قابل اعتراض درشعبه یاشعب اختصاصی دادگاه تجدیدنظر به ریاست قاضی یا قضات ویژه منصوب رییس قوه قضاییه دراین امر </a:t>
            </a:r>
          </a:p>
          <a:p>
            <a:r>
              <a:rPr lang="fa-IR" b="1" dirty="0" smtClean="0">
                <a:solidFill>
                  <a:schemeClr val="tx1">
                    <a:lumMod val="95000"/>
                    <a:lumOff val="5000"/>
                  </a:schemeClr>
                </a:solidFill>
              </a:rPr>
              <a:t>می باشد ودادگاه مذکور حداکثر باید ظرف 1هفته تصمیم خود را اعلام کند.</a:t>
            </a:r>
          </a:p>
          <a:p>
            <a:r>
              <a:rPr lang="fa-IR" b="1" dirty="0" smtClean="0">
                <a:solidFill>
                  <a:schemeClr val="tx1">
                    <a:lumMod val="95000"/>
                    <a:lumOff val="5000"/>
                  </a:schemeClr>
                </a:solidFill>
              </a:rPr>
              <a:t>تبصره2:بیمارستانهای مورد تایید پزشکی قانونی موظفند درموارد مجاز سقط منحصرا پس ازدستور قاضی واحراز عدم امارات ونشانه های ولوج روح سقط جنین را اجرا کنند واطلاعات مربوط رابا رعایت اصول محرمانگی در پرونده الکترونیک سلامت بیمار ویا سامانه ماده (54)این قانون ثبت وبارگذاری نمایند</a:t>
            </a:r>
          </a:p>
          <a:p>
            <a:r>
              <a:rPr lang="fa-IR" b="1" dirty="0" smtClean="0">
                <a:solidFill>
                  <a:schemeClr val="tx1">
                    <a:lumMod val="95000"/>
                    <a:lumOff val="5000"/>
                  </a:schemeClr>
                </a:solidFill>
              </a:rPr>
              <a:t>تبصره3:سازمان پزشکی قانونی اطلاعات مربوط به کلیه مراحل درخواست سقط را تا نتیجه آن اعم از دلایل درخواست دهنده ،اعضای کمیسیون -صدور یا عدم صدور مجوز ودلیل صدور مجوز رابارعایت اصول محرمانگی درپرونده الکترونیک سلامت بیمار ویا سامانه ماده54این قانون ثبت وبارگذاری می کندواطلاعات آن را هرسال دراختیار مجلس شورای اسلامی وشورای عالی انقلاب فرهنگی قرار می دهد.</a:t>
            </a:r>
          </a:p>
          <a:p>
            <a:r>
              <a:rPr lang="fa-IR" b="1" dirty="0" smtClean="0">
                <a:solidFill>
                  <a:schemeClr val="tx1">
                    <a:lumMod val="95000"/>
                    <a:lumOff val="5000"/>
                  </a:schemeClr>
                </a:solidFill>
              </a:rPr>
              <a:t>تبصره 4:چنانچه پزشک ،ماما یا دارو فروش خارج از مراحل این ماده وسایل سقط جنین را فراهم سازند یا مباشرت به سقط جنین نمایند علاوه بر مجازات مقرر در ماده624قانون مجازات اسلامی پروانه فعالیتهای ایشان ابطال می شود تحقق این جرم نیازمند تکرار نیست. </a:t>
            </a:r>
            <a:endParaRPr lang="fa-IR" b="1" dirty="0">
              <a:solidFill>
                <a:schemeClr val="tx1">
                  <a:lumMod val="95000"/>
                  <a:lumOff val="5000"/>
                </a:schemeClr>
              </a:solidFill>
            </a:endParaRPr>
          </a:p>
        </p:txBody>
      </p:sp>
    </p:spTree>
    <p:extLst>
      <p:ext uri="{BB962C8B-B14F-4D97-AF65-F5344CB8AC3E}">
        <p14:creationId xmlns:p14="http://schemas.microsoft.com/office/powerpoint/2010/main" val="2730921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844825"/>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ماده57:</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839416" y="2636912"/>
            <a:ext cx="9468544" cy="3744415"/>
          </a:xfrm>
        </p:spPr>
        <p:txBody>
          <a:bodyPr>
            <a:normAutofit/>
          </a:bodyPr>
          <a:lstStyle/>
          <a:p>
            <a:pPr marL="342900" indent="-342900" algn="r" rtl="1">
              <a:buFont typeface="Wingdings" panose="05000000000000000000" pitchFamily="2" charset="2"/>
              <a:buChar char="Ø"/>
            </a:pPr>
            <a:endParaRPr lang="fa-IR" dirty="0" smtClean="0">
              <a:cs typeface="B Nazanin" panose="00000400000000000000" pitchFamily="2" charset="-78"/>
            </a:endParaRP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قوه </a:t>
            </a:r>
            <a:r>
              <a:rPr lang="fa-IR" sz="2400" dirty="0">
                <a:solidFill>
                  <a:schemeClr val="tx1"/>
                </a:solidFill>
                <a:cs typeface="B Nazanin" panose="00000400000000000000" pitchFamily="2" charset="-78"/>
              </a:rPr>
              <a:t>قضاییه موظف است با همکاری وزارت بهداشت، درمان و آموزش پزشکی و سایر دستگاه‌های مرتبط حداکثر ظرف سه ماه پس از لازم‌الاجرا شدن این قانون، برنامه و تمهیدات قانونی لازم برای پیشگیری و مقابله با سقط غیرقانونی جنین و پیشنهاد اصلاح مقررات مراجع ذی‌صلاح مرتبط را تهیه و اعلام نماید.</a:t>
            </a:r>
            <a:endParaRPr lang="fa-IR" sz="2400" dirty="0" smtClean="0">
              <a:solidFill>
                <a:schemeClr val="tx1"/>
              </a:solidFill>
              <a:cs typeface="B Nazanin" panose="00000400000000000000" pitchFamily="2" charset="-78"/>
            </a:endParaRP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347641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3240" y="1340768"/>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ماده61:</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983432" y="1920280"/>
            <a:ext cx="10195856" cy="4821088"/>
          </a:xfrm>
        </p:spPr>
        <p:txBody>
          <a:bodyPr>
            <a:noAutofit/>
          </a:bodyPr>
          <a:lstStyle/>
          <a:p>
            <a:pPr marL="342900" indent="-342900" algn="r" rtl="1">
              <a:buFont typeface="Wingdings" panose="05000000000000000000" pitchFamily="2" charset="2"/>
              <a:buChar char="Ø"/>
            </a:pPr>
            <a:endParaRPr lang="fa-IR" sz="2000" dirty="0" smtClean="0">
              <a:cs typeface="B Nazanin" panose="00000400000000000000" pitchFamily="2" charset="-78"/>
            </a:endParaRPr>
          </a:p>
          <a:p>
            <a:pPr marL="342900" indent="-342900" algn="just" rtl="1">
              <a:buFont typeface="Wingdings" panose="05000000000000000000" pitchFamily="2" charset="2"/>
              <a:buChar char="Ø"/>
            </a:pPr>
            <a:r>
              <a:rPr lang="fa-IR" sz="2000" dirty="0" smtClean="0">
                <a:solidFill>
                  <a:schemeClr val="tx1"/>
                </a:solidFill>
                <a:cs typeface="B Nazanin" panose="00000400000000000000" pitchFamily="2" charset="-78"/>
              </a:rPr>
              <a:t>ارتکاب </a:t>
            </a:r>
            <a:r>
              <a:rPr lang="fa-IR" sz="2000" dirty="0">
                <a:solidFill>
                  <a:schemeClr val="tx1"/>
                </a:solidFill>
                <a:cs typeface="B Nazanin" panose="00000400000000000000" pitchFamily="2" charset="-78"/>
              </a:rPr>
              <a:t>گسترده جنایت علیه تمامیت جسمانی جنین به قصد نتیجه یا علم به تحقق آن، به‌گونه‌ای که موجب ورود خسارت عمده به تمامیت جسمانی جنین‌ها یا مادران در حد وسیع گردد، مشمول حکم ماده (۲۸۶) قانون مجازات اسلامی مصوب ۱۳۹۲/۲/۱ می‌گردد.</a:t>
            </a:r>
          </a:p>
          <a:p>
            <a:pPr marL="342900" indent="-342900" algn="just" rtl="1">
              <a:buFont typeface="Wingdings" panose="05000000000000000000" pitchFamily="2" charset="2"/>
              <a:buChar char="Ø"/>
            </a:pPr>
            <a:r>
              <a:rPr lang="fa-IR" sz="2000" dirty="0">
                <a:solidFill>
                  <a:schemeClr val="tx1"/>
                </a:solidFill>
                <a:cs typeface="B Nazanin" panose="00000400000000000000" pitchFamily="2" charset="-78"/>
              </a:rPr>
              <a:t>تبصره ۱- هرگاه دادگاه از مجموع ادله و شواهد قصد ایراد خسارت عمده در حد وسیع و یا علم به مؤثر بودن اقدامات انجام شده را احراز نکند و جرم ارتکابی مشمول مجازات قانونی دیگری نباشد، با توجه به میزان نتایج زیانبار جرم، مرتکب به حبس تعزیری درجه پنج یا شش محکوم می‌شود.</a:t>
            </a:r>
          </a:p>
          <a:p>
            <a:pPr marL="342900" indent="-342900" algn="just" rtl="1">
              <a:buFont typeface="Wingdings" panose="05000000000000000000" pitchFamily="2" charset="2"/>
              <a:buChar char="Ø"/>
            </a:pPr>
            <a:r>
              <a:rPr lang="fa-IR" sz="2000" dirty="0">
                <a:solidFill>
                  <a:schemeClr val="tx1"/>
                </a:solidFill>
                <a:cs typeface="B Nazanin" panose="00000400000000000000" pitchFamily="2" charset="-78"/>
              </a:rPr>
              <a:t>تبصره ۲- هر کس به هر عنوان به طور گسترده دارو، مواد و وسایل سقط غیرقانونی جنین را فراهم و یا معاونت و مباشرت به سقط غیرقانونی جنین به طور وسیع نماید و یا در چرخه تجارت سقط جنین فعال و یا مؤثر باشد در صورتی که مشمول حکم این ماده نباشد، علاوه بر مجازات تعزیری درجه دو، به پرداخت جزای نقدی معادل دو تا پنج برابر عواید حاصل از ارتکاب جرم محکوم می‌گردد.</a:t>
            </a:r>
          </a:p>
          <a:p>
            <a:pPr marL="342900" indent="-342900" algn="just" rtl="1">
              <a:buFont typeface="Wingdings" panose="05000000000000000000" pitchFamily="2" charset="2"/>
              <a:buChar char="Ø"/>
            </a:pPr>
            <a:r>
              <a:rPr lang="fa-IR" sz="2000" dirty="0">
                <a:solidFill>
                  <a:schemeClr val="tx1"/>
                </a:solidFill>
                <a:cs typeface="B Nazanin" panose="00000400000000000000" pitchFamily="2" charset="-78"/>
              </a:rPr>
              <a:t>تبصره ۳– اموال و وسایل حاصل از ارتکاب جرم مصادره شده و عواید آن به همراه جزای نقدی دریافتی، به حساب خزانه واریز شده و پس از درج در بودجه سنواتی، در اختیار وزارت بهداشت، درمان و آموزش پزشکی قرار می‌گیرد تا در جهت درمان ناباروری هزینه گردد.</a:t>
            </a:r>
          </a:p>
          <a:p>
            <a:pPr marL="342900" indent="-342900" algn="r" rtl="1">
              <a:buFont typeface="Wingdings" panose="05000000000000000000" pitchFamily="2" charset="2"/>
              <a:buChar char="Ø"/>
            </a:pPr>
            <a:endParaRPr lang="fa-IR" sz="2000" dirty="0" smtClean="0">
              <a:cs typeface="B Nazanin" panose="00000400000000000000" pitchFamily="2" charset="-78"/>
            </a:endParaRPr>
          </a:p>
          <a:p>
            <a:pPr algn="r" rtl="1"/>
            <a:endParaRPr lang="fa-IR" sz="2000" dirty="0">
              <a:cs typeface="B Nazanin" panose="00000400000000000000" pitchFamily="2" charset="-78"/>
            </a:endParaRPr>
          </a:p>
        </p:txBody>
      </p:sp>
    </p:spTree>
    <p:extLst>
      <p:ext uri="{BB962C8B-B14F-4D97-AF65-F5344CB8AC3E}">
        <p14:creationId xmlns:p14="http://schemas.microsoft.com/office/powerpoint/2010/main" val="1126610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556792"/>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22:</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1055440" y="2276872"/>
            <a:ext cx="9001000" cy="3168352"/>
          </a:xfrm>
        </p:spPr>
        <p:txBody>
          <a:bodyPr>
            <a:normAutofit fontScale="92500"/>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کلیه دستگاه‌ها و کلیه شرکت‌ها و مؤسسات وابسته به آن‌ها موظفند ظرف شش ماه پس از ابلاغ این قانون به منظور تکریم و حفظ حقوق مادر و کودک، با طراحی، احداث و تجهیز تمامی ساختمان‌ها و اماکن عمومی، خدماتی و آموزشی و رفاهی تحت اختیار یا نظارت خود، اقدام به تأمین فضای مناسب جهت رفع نیازهای نوزادان، کودکان  مادران باردار جهت استراحت، شیردهی و نگهداری کودکان نمایند.</a:t>
            </a: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۱- ضوابط و استانداردهای فضای مذکور در این ماده، ظرف سه ماه پس از لازم‌الاجرا شدن این قانون از سوی وزارت راه و شهرسازی با همکاری شهرداری‌ها، وزارتخانه‌های بهداشت، درمان و آموزش پزشکی و آموزش و پرورش و سازمان بهزیستی کشور تهیه و به تصویب هیأت وزیران می‌رسد.</a:t>
            </a:r>
          </a:p>
          <a:p>
            <a:pPr marL="342900" indent="-342900" algn="r" rtl="1">
              <a:buFont typeface="Wingdings" panose="05000000000000000000" pitchFamily="2" charset="2"/>
              <a:buChar char="Ø"/>
            </a:pPr>
            <a:endParaRPr lang="fa-IR" dirty="0" smtClean="0">
              <a:cs typeface="B Nazanin" panose="00000400000000000000" pitchFamily="2" charset="-78"/>
            </a:endParaRPr>
          </a:p>
        </p:txBody>
      </p:sp>
    </p:spTree>
    <p:extLst>
      <p:ext uri="{BB962C8B-B14F-4D97-AF65-F5344CB8AC3E}">
        <p14:creationId xmlns:p14="http://schemas.microsoft.com/office/powerpoint/2010/main" val="2609935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556793"/>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24:</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839416" y="2492896"/>
            <a:ext cx="9144000" cy="3124943"/>
          </a:xfrm>
        </p:spPr>
        <p:txBody>
          <a:bodyPr>
            <a:normAutofit/>
          </a:bodyPr>
          <a:lstStyle/>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وزارت تعاون،کار و رفاه اجتماعی با معرفی وزارت بهداشت و درمان و آموزش پزشکی با همکاری کمیته امداد امام خمینی(ره)، ستاد اجرایی فرمان امام خمینی(ره) و بنیاد مستضعفان، مادران باردار، شیرده و دارای کودک زیر 5 سال بر اساس آزمون وسع شناسایی شده و خدمات سبد تغذیه و بهداشتی رایگان به صورت ماهیانه دریافت نمایند.</a:t>
            </a:r>
          </a:p>
          <a:p>
            <a:pPr algn="just" rtl="1"/>
            <a:endParaRPr lang="fa-IR" sz="2400" dirty="0" smtClean="0">
              <a:solidFill>
                <a:schemeClr val="tx1"/>
              </a:solidFill>
              <a:cs typeface="B Nazanin" panose="00000400000000000000" pitchFamily="2" charset="-78"/>
            </a:endParaRPr>
          </a:p>
          <a:p>
            <a:pPr marL="342900" indent="-342900" algn="just" rtl="1">
              <a:buFont typeface="Wingdings" panose="05000000000000000000" pitchFamily="2" charset="2"/>
              <a:buChar char="Ø"/>
            </a:pPr>
            <a:r>
              <a:rPr lang="fa-IR" sz="2400" dirty="0" smtClean="0">
                <a:solidFill>
                  <a:schemeClr val="tx1"/>
                </a:solidFill>
                <a:cs typeface="B Nazanin" panose="00000400000000000000" pitchFamily="2" charset="-78"/>
              </a:rPr>
              <a:t>تبصره 1:وزارت بهداشت باید محتوای بسته ها را تا سه ماه بعد از ابلاغ این قانون تعیین کند.</a:t>
            </a:r>
          </a:p>
        </p:txBody>
      </p:sp>
    </p:spTree>
    <p:extLst>
      <p:ext uri="{BB962C8B-B14F-4D97-AF65-F5344CB8AC3E}">
        <p14:creationId xmlns:p14="http://schemas.microsoft.com/office/powerpoint/2010/main" val="4105925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578699"/>
            <a:ext cx="9144000" cy="576064"/>
          </a:xfrm>
        </p:spPr>
        <p:txBody>
          <a:bodyPr>
            <a:normAutofit fontScale="90000"/>
          </a:bodyPr>
          <a:lstStyle/>
          <a:p>
            <a:pPr algn="r" rtl="1"/>
            <a:r>
              <a:rPr lang="fa-IR" sz="3600" dirty="0" smtClean="0">
                <a:solidFill>
                  <a:schemeClr val="accent6">
                    <a:lumMod val="50000"/>
                  </a:schemeClr>
                </a:solidFill>
                <a:cs typeface="B Nazanin" panose="00000400000000000000" pitchFamily="2" charset="-78"/>
              </a:rPr>
              <a:t>ماده 27:</a:t>
            </a:r>
            <a:endParaRPr lang="en-US" sz="3600" dirty="0">
              <a:solidFill>
                <a:schemeClr val="accent6">
                  <a:lumMod val="50000"/>
                </a:schemeClr>
              </a:solidFill>
              <a:cs typeface="B Nazanin" panose="00000400000000000000" pitchFamily="2" charset="-78"/>
            </a:endParaRPr>
          </a:p>
        </p:txBody>
      </p:sp>
      <p:sp>
        <p:nvSpPr>
          <p:cNvPr id="3" name="Subtitle 2"/>
          <p:cNvSpPr>
            <a:spLocks noGrp="1"/>
          </p:cNvSpPr>
          <p:nvPr>
            <p:ph type="subTitle" idx="1"/>
          </p:nvPr>
        </p:nvSpPr>
        <p:spPr>
          <a:xfrm>
            <a:off x="839416" y="2564904"/>
            <a:ext cx="9144000" cy="3124943"/>
          </a:xfrm>
        </p:spPr>
        <p:txBody>
          <a:bodyPr>
            <a:normAutofit/>
          </a:bodyPr>
          <a:lstStyle/>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به ازای هر فرزند 6 ماه از تعهدات موضوع (قانون مربوط به خدمات پزشکان و پیراپزشکان) از مادران مشمول این قانون کسر گردد.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بانوان متاهل دارای فرزند تعهدات خود را در محل سکونت خانواده بگذرانند.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مادران باردار و مادران دارای فرزند زیر دو سال می توانند طی بارداری و تا 2 سالگی فرزند، آغاز به طرح خود را به تعویق بیاندازند.</a:t>
            </a:r>
          </a:p>
        </p:txBody>
      </p:sp>
    </p:spTree>
    <p:extLst>
      <p:ext uri="{BB962C8B-B14F-4D97-AF65-F5344CB8AC3E}">
        <p14:creationId xmlns:p14="http://schemas.microsoft.com/office/powerpoint/2010/main" val="276848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609600"/>
            <a:ext cx="9445336" cy="5947064"/>
          </a:xfrm>
        </p:spPr>
        <p:txBody>
          <a:bodyPr>
            <a:normAutofit/>
          </a:bodyPr>
          <a:lstStyle/>
          <a:p>
            <a:pPr algn="r"/>
            <a:r>
              <a:rPr lang="fa-IR" dirty="0" smtClean="0"/>
              <a:t>ماده28</a:t>
            </a:r>
            <a:br>
              <a:rPr lang="fa-IR" dirty="0" smtClean="0"/>
            </a:br>
            <a:r>
              <a:rPr lang="fa-IR" dirty="0"/>
              <a:t/>
            </a:r>
            <a:br>
              <a:rPr lang="fa-IR" dirty="0"/>
            </a:br>
            <a:r>
              <a:rPr lang="fa-IR" sz="2400" dirty="0" smtClean="0">
                <a:solidFill>
                  <a:schemeClr val="tx1"/>
                </a:solidFill>
                <a:cs typeface="B Nazanin" panose="00000400000000000000" pitchFamily="2" charset="-78"/>
              </a:rPr>
              <a:t>کلیه دستگاه های مذکور درماده 29قانون برنامه 5ساله ششم توسعه اقتصادی-اجتماعی وفرهنگی جمهوری اسلامی ایران به ویژه وزارت فرهنگ وارشاد اسلامی-صداوسیما-سازمان تبلیغات اسلامی-نهادها وموسسات عمومی غیردولتی –شهرداری ها-دهیاری ها-مکلفند درراستای آگاهی بخشی نسبت به وجوه مثبت وارزشمند ازدواج به هنگام نیاز وآسان –تعدد فرزند درخانواده وتقویت وحمایت ازنقش های مادری وهمسری-صیانت ارتحکیم خانواده ومقابله با محتوای مغایر سیاست های کلی جمعیت وعوارض جانبی استفاده ازروشهای مختلف پیشگیری ازبارداری ونیز عوارض خطرناک پزشکی-روانشناختی وفرهنگی .اجتماعی سقط جنین اقدامات لازم ازقبیل تولید وپخش فیلم –سریال وتبلیغات بازرگانی –برگزاری جشنواره ها ونمایشگاه ها را انجام دهند. </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50574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4029" y="1556793"/>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35:</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664029" y="2420888"/>
            <a:ext cx="9752451" cy="3600400"/>
          </a:xfrm>
        </p:spPr>
        <p:txBody>
          <a:bodyPr>
            <a:normAutofit/>
          </a:bodyPr>
          <a:lstStyle/>
          <a:p>
            <a:pPr marL="342900" indent="-342900" algn="just" rtl="1">
              <a:lnSpc>
                <a:spcPct val="100000"/>
              </a:lnSpc>
              <a:buFont typeface="Wingdings" panose="05000000000000000000" pitchFamily="2" charset="2"/>
              <a:buChar char="Ø"/>
            </a:pPr>
            <a:r>
              <a:rPr lang="fa-IR" sz="2400" dirty="0">
                <a:solidFill>
                  <a:schemeClr val="tx1"/>
                </a:solidFill>
                <a:cs typeface="B Nazanin" panose="00000400000000000000" pitchFamily="2" charset="-78"/>
              </a:rPr>
              <a:t>وزارتخانه‌های علوم، تحقیقات و فناوری و بهداشت، درمان و آموزش پزشکی و کلیه مؤسسات آموزش عالی کشور، مکلفند در راستای سیاست‌های کلی جمعیت و خانواده حداکثر یک سال پس از ابلاغ این قانون، جهت ترویج و آگاهی‌بخشی نسبت به وجوه مثبت ازدواج به هنگام نیاز، آموزش مهارت‌های دوران ازدواج، فرزندآوری، آثار منفی کم‌فرزندی در خانواده و کاهش رشد جمعیت در جامعه، حرمت سقط جنین، نهادینه کردن هنجارهای صیانت از تحکیم خانواده، ایفای نقش‌های خانوادگی و مقابله با محتوای مغایر سیاست‌های جمعیتی، ضمن حذف محتوای آموزشی مخالف فرزندآوری، اقدامات و فعالیت‌های آموزشی، پژوهشی و فرهنگی ویژه دانشجویان و نیروی انسانی آموزشی و اداری را مبتنی بر نقشه مهندسی فرهنگی کشور ذیل برنامه‌های سالانه خود انجام دهند.</a:t>
            </a:r>
            <a:endParaRPr lang="fa-IR" sz="240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99250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416" y="1988840"/>
            <a:ext cx="9144000" cy="576064"/>
          </a:xfrm>
        </p:spPr>
        <p:txBody>
          <a:bodyPr>
            <a:normAutofit fontScale="90000"/>
          </a:bodyPr>
          <a:lstStyle/>
          <a:p>
            <a:pPr algn="r" rtl="1"/>
            <a:r>
              <a:rPr lang="fa-IR" sz="3600" dirty="0" smtClean="0">
                <a:solidFill>
                  <a:srgbClr val="7030A0"/>
                </a:solidFill>
                <a:cs typeface="B Nazanin" panose="00000400000000000000" pitchFamily="2" charset="-78"/>
              </a:rPr>
              <a:t>ماده 36:</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664029" y="2708920"/>
            <a:ext cx="9319387" cy="2088232"/>
          </a:xfrm>
        </p:spPr>
        <p:txBody>
          <a:bodyPr>
            <a:noAutofit/>
          </a:bodyPr>
          <a:lstStyle/>
          <a:p>
            <a:pPr marL="342900" indent="-342900" algn="just" rtl="1">
              <a:lnSpc>
                <a:spcPct val="100000"/>
              </a:lnSpc>
              <a:buFont typeface="Wingdings" panose="05000000000000000000" pitchFamily="2" charset="2"/>
              <a:buChar char="Ø"/>
            </a:pPr>
            <a:r>
              <a:rPr lang="fa-IR" sz="2400" dirty="0">
                <a:solidFill>
                  <a:schemeClr val="tx1"/>
                </a:solidFill>
                <a:cs typeface="B Nazanin" panose="00000400000000000000" pitchFamily="2" charset="-78"/>
              </a:rPr>
              <a:t>وزارتخانه‌های علوم، تحقیقات و فناوری و بهداشت درمان و آموزش پزشکی موظفند با هماهنگی نمایندگی ولی فقیه در دانشگاه‌ها نسبت به تأسیس مراکز مشاوره مبتنی بر سبک زندگی اسلامی-ایرانی در مراکز آموزش عالی اقدام نمایند.</a:t>
            </a:r>
            <a:endParaRPr lang="fa-IR" sz="2400" dirty="0" smtClean="0">
              <a:solidFill>
                <a:schemeClr val="tx1"/>
              </a:solidFill>
              <a:cs typeface="B Nazanin" panose="00000400000000000000" pitchFamily="2" charset="-78"/>
            </a:endParaRPr>
          </a:p>
        </p:txBody>
      </p:sp>
    </p:spTree>
    <p:extLst>
      <p:ext uri="{BB962C8B-B14F-4D97-AF65-F5344CB8AC3E}">
        <p14:creationId xmlns:p14="http://schemas.microsoft.com/office/powerpoint/2010/main" val="5067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7488" y="1844824"/>
            <a:ext cx="8064896" cy="576064"/>
          </a:xfrm>
        </p:spPr>
        <p:txBody>
          <a:bodyPr>
            <a:normAutofit fontScale="90000"/>
          </a:bodyPr>
          <a:lstStyle/>
          <a:p>
            <a:pPr algn="r" rtl="1"/>
            <a:r>
              <a:rPr lang="fa-IR" sz="3600" dirty="0" smtClean="0">
                <a:solidFill>
                  <a:srgbClr val="7030A0"/>
                </a:solidFill>
                <a:cs typeface="B Nazanin" panose="00000400000000000000" pitchFamily="2" charset="-78"/>
              </a:rPr>
              <a:t>ماده 38:</a:t>
            </a:r>
            <a:endParaRPr lang="en-US" sz="3600" dirty="0">
              <a:solidFill>
                <a:srgbClr val="7030A0"/>
              </a:solidFill>
              <a:cs typeface="B Nazanin" panose="00000400000000000000" pitchFamily="2" charset="-78"/>
            </a:endParaRPr>
          </a:p>
        </p:txBody>
      </p:sp>
      <p:sp>
        <p:nvSpPr>
          <p:cNvPr id="3" name="Subtitle 2"/>
          <p:cNvSpPr>
            <a:spLocks noGrp="1"/>
          </p:cNvSpPr>
          <p:nvPr>
            <p:ph type="subTitle" idx="1"/>
          </p:nvPr>
        </p:nvSpPr>
        <p:spPr>
          <a:xfrm>
            <a:off x="767409" y="2780928"/>
            <a:ext cx="9289032" cy="3124943"/>
          </a:xfrm>
        </p:spPr>
        <p:txBody>
          <a:bodyPr>
            <a:normAutofit/>
          </a:bodyPr>
          <a:lstStyle/>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وزارت </a:t>
            </a:r>
            <a:r>
              <a:rPr lang="fa-IR" sz="2400" dirty="0">
                <a:solidFill>
                  <a:schemeClr val="tx1"/>
                </a:solidFill>
                <a:cs typeface="B Nazanin" panose="00000400000000000000" pitchFamily="2" charset="-78"/>
              </a:rPr>
              <a:t>بهداشت و درمان و آموزش </a:t>
            </a:r>
            <a:r>
              <a:rPr lang="fa-IR" sz="2400" dirty="0" smtClean="0">
                <a:solidFill>
                  <a:schemeClr val="tx1"/>
                </a:solidFill>
                <a:cs typeface="B Nazanin" panose="00000400000000000000" pitchFamily="2" charset="-78"/>
              </a:rPr>
              <a:t>پزشکی مکلف است آموزش های حین ازدواج را به تمامی زوجین اعم از دانشجو و غیر دانشجو ارائه دهد.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آموزش دهندگان با تایید نهاد نمایندگی ولایت فقیه در دانشگاه علوم پزشکی مربوطه انتخاب گردد.</a:t>
            </a:r>
          </a:p>
          <a:p>
            <a:pPr marL="342900" indent="-342900" algn="r" rtl="1">
              <a:buFont typeface="Wingdings" panose="05000000000000000000" pitchFamily="2" charset="2"/>
              <a:buChar char="Ø"/>
            </a:pPr>
            <a:r>
              <a:rPr lang="fa-IR" sz="2400" dirty="0" smtClean="0">
                <a:solidFill>
                  <a:schemeClr val="tx1"/>
                </a:solidFill>
                <a:cs typeface="B Nazanin" panose="00000400000000000000" pitchFamily="2" charset="-78"/>
              </a:rPr>
              <a:t>تبصره: دفاتر ثبت ازدواج موظف به دریافت گواهی دوره های آموزشی ازدواج، قبل از تحویل سند ازدواج هستند.</a:t>
            </a:r>
          </a:p>
        </p:txBody>
      </p:sp>
    </p:spTree>
    <p:extLst>
      <p:ext uri="{BB962C8B-B14F-4D97-AF65-F5344CB8AC3E}">
        <p14:creationId xmlns:p14="http://schemas.microsoft.com/office/powerpoint/2010/main" val="3391999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0.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1.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2.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3.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4.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5.xml><?xml version="1.0" encoding="utf-8"?>
<a:theme xmlns:a="http://schemas.openxmlformats.org/drawingml/2006/main" name="1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6.xml><?xml version="1.0" encoding="utf-8"?>
<a:theme xmlns:a="http://schemas.openxmlformats.org/drawingml/2006/main" name="1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7.xml><?xml version="1.0" encoding="utf-8"?>
<a:theme xmlns:a="http://schemas.openxmlformats.org/drawingml/2006/main" name="1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8.xml><?xml version="1.0" encoding="utf-8"?>
<a:theme xmlns:a="http://schemas.openxmlformats.org/drawingml/2006/main" name="1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19.xml><?xml version="1.0" encoding="utf-8"?>
<a:theme xmlns:a="http://schemas.openxmlformats.org/drawingml/2006/main" name="1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0.xml><?xml version="1.0" encoding="utf-8"?>
<a:theme xmlns:a="http://schemas.openxmlformats.org/drawingml/2006/main" name="19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1.xml><?xml version="1.0" encoding="utf-8"?>
<a:theme xmlns:a="http://schemas.openxmlformats.org/drawingml/2006/main" name="20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2.xml><?xml version="1.0" encoding="utf-8"?>
<a:theme xmlns:a="http://schemas.openxmlformats.org/drawingml/2006/main" name="2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4.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5.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6.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7.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8.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9.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2860</TotalTime>
  <Words>3096</Words>
  <Application>Microsoft Office PowerPoint</Application>
  <PresentationFormat>Custom</PresentationFormat>
  <Paragraphs>165</Paragraphs>
  <Slides>29</Slides>
  <Notes>0</Notes>
  <HiddenSlides>0</HiddenSlides>
  <MMClips>0</MMClips>
  <ScaleCrop>false</ScaleCrop>
  <HeadingPairs>
    <vt:vector size="4" baseType="variant">
      <vt:variant>
        <vt:lpstr>Theme</vt:lpstr>
      </vt:variant>
      <vt:variant>
        <vt:i4>22</vt:i4>
      </vt:variant>
      <vt:variant>
        <vt:lpstr>Slide Titles</vt:lpstr>
      </vt:variant>
      <vt:variant>
        <vt:i4>29</vt:i4>
      </vt:variant>
    </vt:vector>
  </HeadingPairs>
  <TitlesOfParts>
    <vt:vector size="51" baseType="lpstr">
      <vt:lpstr>Facet</vt:lpstr>
      <vt:lpstr>1_Facet</vt:lpstr>
      <vt:lpstr>2_Facet</vt:lpstr>
      <vt:lpstr>3_Facet</vt:lpstr>
      <vt:lpstr>4_Facet</vt:lpstr>
      <vt:lpstr>5_Facet</vt:lpstr>
      <vt:lpstr>6_Facet</vt:lpstr>
      <vt:lpstr>7_Facet</vt:lpstr>
      <vt:lpstr>8_Facet</vt:lpstr>
      <vt:lpstr>9_Facet</vt:lpstr>
      <vt:lpstr>10_Facet</vt:lpstr>
      <vt:lpstr>11_Facet</vt:lpstr>
      <vt:lpstr>12_Facet</vt:lpstr>
      <vt:lpstr>13_Facet</vt:lpstr>
      <vt:lpstr>14_Facet</vt:lpstr>
      <vt:lpstr>15_Facet</vt:lpstr>
      <vt:lpstr>16_Facet</vt:lpstr>
      <vt:lpstr>17_Facet</vt:lpstr>
      <vt:lpstr>18_Facet</vt:lpstr>
      <vt:lpstr>19_Facet</vt:lpstr>
      <vt:lpstr>20_Facet</vt:lpstr>
      <vt:lpstr>21_Facet</vt:lpstr>
      <vt:lpstr>PowerPoint Presentation</vt:lpstr>
      <vt:lpstr>ماده 2:</vt:lpstr>
      <vt:lpstr>ماده 22:</vt:lpstr>
      <vt:lpstr>ماده 24:</vt:lpstr>
      <vt:lpstr>ماده 27:</vt:lpstr>
      <vt:lpstr>ماده28  کلیه دستگاه های مذکور درماده 29قانون برنامه 5ساله ششم توسعه اقتصادی-اجتماعی وفرهنگی جمهوری اسلامی ایران به ویژه وزارت فرهنگ وارشاد اسلامی-صداوسیما-سازمان تبلیغات اسلامی-نهادها وموسسات عمومی غیردولتی –شهرداری ها-دهیاری ها-مکلفند درراستای آگاهی بخشی نسبت به وجوه مثبت وارزشمند ازدواج به هنگام نیاز وآسان –تعدد فرزند درخانواده وتقویت وحمایت ازنقش های مادری وهمسری-صیانت ارتحکیم خانواده ومقابله با محتوای مغایر سیاست های کلی جمعیت وعوارض جانبی استفاده ازروشهای مختلف پیشگیری ازبارداری ونیز عوارض خطرناک پزشکی-روانشناختی وفرهنگی .اجتماعی سقط جنین اقدامات لازم ازقبیل تولید وپخش فیلم –سریال وتبلیغات بازرگانی –برگزاری جشنواره ها ونمایشگاه ها را انجام دهند. </vt:lpstr>
      <vt:lpstr>ماده 35:</vt:lpstr>
      <vt:lpstr>ماده 36:</vt:lpstr>
      <vt:lpstr>ماده 38:</vt:lpstr>
      <vt:lpstr>ماده 42:</vt:lpstr>
      <vt:lpstr>ماده 44:</vt:lpstr>
      <vt:lpstr>ماده 46:</vt:lpstr>
      <vt:lpstr>ماده 47:</vt:lpstr>
      <vt:lpstr>ماده 48:</vt:lpstr>
      <vt:lpstr>ماده 49:</vt:lpstr>
      <vt:lpstr>ماده 50:</vt:lpstr>
      <vt:lpstr>ماده 50:</vt:lpstr>
      <vt:lpstr>ماده 50:</vt:lpstr>
      <vt:lpstr>ماده 51:</vt:lpstr>
      <vt:lpstr>ماده52</vt:lpstr>
      <vt:lpstr>ماده 52:</vt:lpstr>
      <vt:lpstr>ماده 53:</vt:lpstr>
      <vt:lpstr>ماده53:</vt:lpstr>
      <vt:lpstr>ماده 54:</vt:lpstr>
      <vt:lpstr>ماده 55:</vt:lpstr>
      <vt:lpstr>ماده 56</vt:lpstr>
      <vt:lpstr>ماده56</vt:lpstr>
      <vt:lpstr>ماده57:</vt:lpstr>
      <vt:lpstr>ماده61: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barvari</dc:creator>
  <cp:lastModifiedBy>pc-15</cp:lastModifiedBy>
  <cp:revision>35</cp:revision>
  <cp:lastPrinted>2022-07-11T13:59:43Z</cp:lastPrinted>
  <dcterms:created xsi:type="dcterms:W3CDTF">2022-07-11T13:55:55Z</dcterms:created>
  <dcterms:modified xsi:type="dcterms:W3CDTF">2022-11-20T08:27:11Z</dcterms:modified>
</cp:coreProperties>
</file>