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handoutMasterIdLst>
    <p:handoutMasterId r:id="rId43"/>
  </p:handoutMasterIdLst>
  <p:sldIdLst>
    <p:sldId id="256" r:id="rId5"/>
    <p:sldId id="257" r:id="rId6"/>
    <p:sldId id="265" r:id="rId7"/>
    <p:sldId id="274" r:id="rId8"/>
    <p:sldId id="275" r:id="rId9"/>
    <p:sldId id="276" r:id="rId10"/>
    <p:sldId id="278" r:id="rId11"/>
    <p:sldId id="270" r:id="rId12"/>
    <p:sldId id="279" r:id="rId13"/>
    <p:sldId id="280" r:id="rId14"/>
    <p:sldId id="284" r:id="rId15"/>
    <p:sldId id="281" r:id="rId16"/>
    <p:sldId id="282" r:id="rId17"/>
    <p:sldId id="283" r:id="rId18"/>
    <p:sldId id="285" r:id="rId19"/>
    <p:sldId id="286" r:id="rId20"/>
    <p:sldId id="287" r:id="rId21"/>
    <p:sldId id="288" r:id="rId22"/>
    <p:sldId id="289" r:id="rId23"/>
    <p:sldId id="290" r:id="rId24"/>
    <p:sldId id="292" r:id="rId25"/>
    <p:sldId id="293" r:id="rId26"/>
    <p:sldId id="294" r:id="rId27"/>
    <p:sldId id="295" r:id="rId28"/>
    <p:sldId id="297" r:id="rId29"/>
    <p:sldId id="298" r:id="rId30"/>
    <p:sldId id="299" r:id="rId31"/>
    <p:sldId id="271" r:id="rId32"/>
    <p:sldId id="300" r:id="rId33"/>
    <p:sldId id="301" r:id="rId34"/>
    <p:sldId id="302" r:id="rId35"/>
    <p:sldId id="272" r:id="rId36"/>
    <p:sldId id="306" r:id="rId37"/>
    <p:sldId id="305" r:id="rId38"/>
    <p:sldId id="303" r:id="rId39"/>
    <p:sldId id="304" r:id="rId40"/>
    <p:sldId id="269" r:id="rId41"/>
    <p:sldId id="27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DCBAB75-B862-4C73-80E4-7232CD92C517}" type="datetimeFigureOut">
              <a:rPr lang="fa-IR" smtClean="0"/>
              <a:pPr/>
              <a:t>05/27/1437</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AD5D432-D28F-4825-81D0-985B2C5F071F}" type="slidenum">
              <a:rPr lang="fa-IR" smtClean="0"/>
              <a:pPr/>
              <a:t>‹#›</a:t>
            </a:fld>
            <a:endParaRPr lang="fa-IR"/>
          </a:p>
        </p:txBody>
      </p:sp>
    </p:spTree>
    <p:extLst>
      <p:ext uri="{BB962C8B-B14F-4D97-AF65-F5344CB8AC3E}">
        <p14:creationId xmlns:p14="http://schemas.microsoft.com/office/powerpoint/2010/main" val="3723753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66800"/>
            <a:ext cx="6553200" cy="4114800"/>
          </a:xfrm>
        </p:spPr>
        <p:txBody>
          <a:bodyPr>
            <a:normAutofit/>
          </a:bodyPr>
          <a:lstStyle/>
          <a:p>
            <a:pPr algn="ctr" rtl="1">
              <a:lnSpc>
                <a:spcPct val="150000"/>
              </a:lnSpc>
            </a:pPr>
            <a:r>
              <a:rPr lang="fa-IR" sz="4000" b="1" dirty="0" smtClean="0">
                <a:solidFill>
                  <a:srgbClr val="FF0000"/>
                </a:solidFill>
                <a:cs typeface="+mn-cs"/>
              </a:rPr>
              <a:t>دستور عمل پیشگیری از ترومبوآمبولی وریدی</a:t>
            </a:r>
            <a:r>
              <a:rPr lang="en-US" sz="4000" b="1" dirty="0" smtClean="0">
                <a:solidFill>
                  <a:srgbClr val="FF0000"/>
                </a:solidFill>
                <a:cs typeface="+mn-cs"/>
              </a:rPr>
              <a:t> </a:t>
            </a:r>
            <a:r>
              <a:rPr lang="fa-IR" sz="4000" b="1" dirty="0" smtClean="0">
                <a:solidFill>
                  <a:srgbClr val="FF0000"/>
                </a:solidFill>
                <a:cs typeface="+mn-cs"/>
              </a:rPr>
              <a:t>(</a:t>
            </a:r>
            <a:r>
              <a:rPr lang="en-US" sz="4000" b="1" dirty="0" smtClean="0">
                <a:solidFill>
                  <a:srgbClr val="FF0000"/>
                </a:solidFill>
                <a:cs typeface="+mn-cs"/>
              </a:rPr>
              <a:t>VTE</a:t>
            </a:r>
            <a:r>
              <a:rPr lang="fa-IR" sz="4000" b="1" dirty="0" smtClean="0">
                <a:solidFill>
                  <a:srgbClr val="FF0000"/>
                </a:solidFill>
                <a:cs typeface="+mn-cs"/>
              </a:rPr>
              <a:t>)</a:t>
            </a:r>
            <a:r>
              <a:rPr lang="en-US" sz="4000" b="1" dirty="0" smtClean="0">
                <a:solidFill>
                  <a:srgbClr val="FF0000"/>
                </a:solidFill>
                <a:cs typeface="+mn-cs"/>
              </a:rPr>
              <a:t/>
            </a:r>
            <a:br>
              <a:rPr lang="en-US" sz="4000" b="1" dirty="0" smtClean="0">
                <a:solidFill>
                  <a:srgbClr val="FF0000"/>
                </a:solidFill>
                <a:cs typeface="+mn-cs"/>
              </a:rPr>
            </a:br>
            <a:r>
              <a:rPr lang="fa-IR" sz="4000" b="1" dirty="0" smtClean="0">
                <a:solidFill>
                  <a:srgbClr val="FF0000"/>
                </a:solidFill>
                <a:cs typeface="+mn-cs"/>
              </a:rPr>
              <a:t> در بارداری و پس از </a:t>
            </a:r>
            <a:r>
              <a:rPr lang="fa-IR" sz="4000" b="1" dirty="0" smtClean="0">
                <a:solidFill>
                  <a:srgbClr val="FF0000"/>
                </a:solidFill>
                <a:cs typeface="+mn-cs"/>
              </a:rPr>
              <a:t>زایمان</a:t>
            </a:r>
            <a:endParaRPr lang="fa-IR" sz="3600" b="1" dirty="0">
              <a:solidFill>
                <a:schemeClr val="tx1"/>
              </a:solidFill>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smtClean="0"/>
              <a:t>4-داروهای ضد انعقاد (برای پیشگیری )که در این دستورالعمل ذکرشده اند به شرح ذیل :(مقدار و نحوه تجویز به تفکیک رژیم مختلف در جدول شماره 8دستورالعمل )</a:t>
            </a:r>
          </a:p>
          <a:p>
            <a:r>
              <a:rPr lang="fa-IR" dirty="0" smtClean="0">
                <a:solidFill>
                  <a:srgbClr val="FF0000"/>
                </a:solidFill>
              </a:rPr>
              <a:t>هپارین با وزن مولکولی کم</a:t>
            </a:r>
            <a:r>
              <a:rPr lang="en-US" b="1" dirty="0" smtClean="0">
                <a:solidFill>
                  <a:srgbClr val="FF0000"/>
                </a:solidFill>
              </a:rPr>
              <a:t> LMWH  </a:t>
            </a:r>
            <a:r>
              <a:rPr lang="fa-IR" dirty="0" smtClean="0">
                <a:solidFill>
                  <a:srgbClr val="FF0000"/>
                </a:solidFill>
              </a:rPr>
              <a:t> (منع مصرف در اختلال عملکرد کلیوی ) در زنان باردار توصیه می شود .</a:t>
            </a:r>
          </a:p>
          <a:p>
            <a:r>
              <a:rPr lang="fa-IR" dirty="0" smtClean="0">
                <a:solidFill>
                  <a:srgbClr val="FF0000"/>
                </a:solidFill>
              </a:rPr>
              <a:t>هپارین تجزیه نشده </a:t>
            </a:r>
            <a:r>
              <a:rPr lang="en-US" b="1" dirty="0" smtClean="0">
                <a:solidFill>
                  <a:srgbClr val="FF0000"/>
                </a:solidFill>
              </a:rPr>
              <a:t>UFH</a:t>
            </a:r>
            <a:r>
              <a:rPr lang="fa-IR" b="1" dirty="0" smtClean="0"/>
              <a:t>(از هفته 36باردارییا هرزمان که زایمان قریب الوقع باشد توصیه میشود )</a:t>
            </a:r>
            <a:endParaRPr lang="fa-IR" dirty="0" smtClean="0"/>
          </a:p>
          <a:p>
            <a:r>
              <a:rPr lang="fa-IR" dirty="0" smtClean="0">
                <a:solidFill>
                  <a:srgbClr val="FF0000"/>
                </a:solidFill>
              </a:rPr>
              <a:t>آنتاگونیست ویتامین </a:t>
            </a:r>
            <a:r>
              <a:rPr lang="en-US" b="1" dirty="0" smtClean="0">
                <a:solidFill>
                  <a:srgbClr val="FF0000"/>
                </a:solidFill>
              </a:rPr>
              <a:t>K</a:t>
            </a:r>
            <a:r>
              <a:rPr lang="fa-IR" dirty="0" smtClean="0">
                <a:solidFill>
                  <a:srgbClr val="FF0000"/>
                </a:solidFill>
              </a:rPr>
              <a:t>  (</a:t>
            </a:r>
            <a:r>
              <a:rPr lang="en-US" b="1" dirty="0" smtClean="0">
                <a:solidFill>
                  <a:srgbClr val="FF0000"/>
                </a:solidFill>
              </a:rPr>
              <a:t>VKA </a:t>
            </a:r>
            <a:r>
              <a:rPr lang="fa-IR" b="1" dirty="0" smtClean="0">
                <a:solidFill>
                  <a:srgbClr val="FF0000"/>
                </a:solidFill>
              </a:rPr>
              <a:t>)</a:t>
            </a:r>
            <a:r>
              <a:rPr lang="fa-IR" dirty="0" smtClean="0">
                <a:solidFill>
                  <a:srgbClr val="FF0000"/>
                </a:solidFill>
              </a:rPr>
              <a:t>یا وارفارین (منع مصرف در اختلال قابل توجه عملکرد کبدی )در دوران بارداری بخصوص سه ماهه اول منع مصرف دارد .</a:t>
            </a:r>
          </a:p>
          <a:p>
            <a:r>
              <a:rPr lang="fa-IR" dirty="0" smtClean="0">
                <a:solidFill>
                  <a:srgbClr val="FF0000"/>
                </a:solidFill>
              </a:rPr>
              <a:t>زنان پرخطر تجویز وسیله مصرف کننده هپارین  ضرورت مشاوه با متخصص قلب </a:t>
            </a:r>
            <a:endParaRPr lang="fa-IR" dirty="0">
              <a:solidFill>
                <a:srgbClr val="FF0000"/>
              </a:solidFill>
            </a:endParaRPr>
          </a:p>
        </p:txBody>
      </p:sp>
      <p:sp>
        <p:nvSpPr>
          <p:cNvPr id="2" name="Title 1"/>
          <p:cNvSpPr>
            <a:spLocks noGrp="1"/>
          </p:cNvSpPr>
          <p:nvPr>
            <p:ph type="title"/>
          </p:nvPr>
        </p:nvSpPr>
        <p:spPr/>
        <p:txBody>
          <a:bodyPr>
            <a:normAutofit/>
          </a:bodyPr>
          <a:lstStyle/>
          <a:p>
            <a:pPr algn="r"/>
            <a:r>
              <a:rPr lang="fa-IR" sz="4400" dirty="0" smtClean="0">
                <a:solidFill>
                  <a:srgbClr val="FF0000"/>
                </a:solidFill>
                <a:latin typeface="Arial" pitchFamily="34" charset="0"/>
                <a:cs typeface="Arial" pitchFamily="34" charset="0"/>
              </a:rPr>
              <a:t>ادامه :</a:t>
            </a:r>
            <a:endParaRPr lang="fa-IR" sz="4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solidFill>
                  <a:srgbClr val="FF0000"/>
                </a:solidFill>
              </a:rPr>
              <a:t>آنتاگونیست ویتامین </a:t>
            </a:r>
            <a:r>
              <a:rPr lang="en-US" b="1" dirty="0" smtClean="0">
                <a:solidFill>
                  <a:srgbClr val="FF0000"/>
                </a:solidFill>
              </a:rPr>
              <a:t>K</a:t>
            </a:r>
            <a:r>
              <a:rPr lang="fa-IR" dirty="0" smtClean="0">
                <a:solidFill>
                  <a:srgbClr val="FF0000"/>
                </a:solidFill>
              </a:rPr>
              <a:t>  (</a:t>
            </a:r>
            <a:r>
              <a:rPr lang="en-US" b="1" dirty="0" smtClean="0">
                <a:solidFill>
                  <a:srgbClr val="FF0000"/>
                </a:solidFill>
              </a:rPr>
              <a:t>VKA </a:t>
            </a:r>
            <a:r>
              <a:rPr lang="fa-IR" b="1" dirty="0" smtClean="0">
                <a:solidFill>
                  <a:srgbClr val="FF0000"/>
                </a:solidFill>
              </a:rPr>
              <a:t>)</a:t>
            </a:r>
            <a:r>
              <a:rPr lang="fa-IR" dirty="0" smtClean="0">
                <a:solidFill>
                  <a:srgbClr val="FF0000"/>
                </a:solidFill>
              </a:rPr>
              <a:t>یا وارفارین </a:t>
            </a:r>
            <a:r>
              <a:rPr lang="fa-IR" dirty="0" smtClean="0"/>
              <a:t>(منع مصرف در اختلال قابل توجه عملکرد کبدی )در دوران بارداری بخصوص سه ماهه اول منع مصرف دارد .</a:t>
            </a:r>
          </a:p>
          <a:p>
            <a:endParaRPr lang="fa-IR" dirty="0" smtClean="0"/>
          </a:p>
          <a:p>
            <a:r>
              <a:rPr lang="fa-IR" dirty="0" smtClean="0"/>
              <a:t>زنان پرخطر تجویز وسیله مصرف کننده هپارین  ضرورت مشاوه با متخصص قلب </a:t>
            </a:r>
            <a:endParaRPr lang="fa-IR" dirty="0"/>
          </a:p>
        </p:txBody>
      </p:sp>
      <p:sp>
        <p:nvSpPr>
          <p:cNvPr id="2" name="Title 1"/>
          <p:cNvSpPr>
            <a:spLocks noGrp="1"/>
          </p:cNvSpPr>
          <p:nvPr>
            <p:ph type="title"/>
          </p:nvPr>
        </p:nvSpPr>
        <p:spPr/>
        <p:txBody>
          <a:bodyPr/>
          <a:lstStyle/>
          <a:p>
            <a:pPr algn="r"/>
            <a:r>
              <a:rPr lang="fa-IR" b="1" dirty="0" smtClean="0">
                <a:solidFill>
                  <a:srgbClr val="FF0000"/>
                </a:solidFill>
              </a:rPr>
              <a:t>ادامه درمان :</a:t>
            </a:r>
            <a:endParaRPr lang="fa-IR"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قبل از شروع داروهای ضد انعقاد آزمایشات زیر انجام شود.</a:t>
            </a:r>
          </a:p>
          <a:p>
            <a:endParaRPr lang="fa-IR" dirty="0" smtClean="0"/>
          </a:p>
          <a:p>
            <a:pPr>
              <a:buNone/>
            </a:pPr>
            <a:r>
              <a:rPr lang="en-US" b="1" dirty="0" smtClean="0">
                <a:solidFill>
                  <a:srgbClr val="FF0000"/>
                </a:solidFill>
              </a:rPr>
              <a:t>CBC</a:t>
            </a:r>
          </a:p>
          <a:p>
            <a:pPr>
              <a:buNone/>
            </a:pPr>
            <a:r>
              <a:rPr lang="en-US" b="1" dirty="0" smtClean="0">
                <a:solidFill>
                  <a:srgbClr val="FF0000"/>
                </a:solidFill>
              </a:rPr>
              <a:t>PT</a:t>
            </a:r>
          </a:p>
          <a:p>
            <a:pPr>
              <a:buNone/>
            </a:pPr>
            <a:r>
              <a:rPr lang="en-US" b="1" dirty="0" smtClean="0">
                <a:solidFill>
                  <a:srgbClr val="FF0000"/>
                </a:solidFill>
              </a:rPr>
              <a:t>INR</a:t>
            </a:r>
          </a:p>
          <a:p>
            <a:pPr>
              <a:buNone/>
            </a:pPr>
            <a:r>
              <a:rPr lang="en-US" b="1" dirty="0" smtClean="0">
                <a:solidFill>
                  <a:srgbClr val="FF0000"/>
                </a:solidFill>
              </a:rPr>
              <a:t>Cr</a:t>
            </a:r>
          </a:p>
          <a:p>
            <a:pPr>
              <a:buNone/>
            </a:pPr>
            <a:r>
              <a:rPr lang="en-US" b="1" dirty="0" err="1" smtClean="0">
                <a:solidFill>
                  <a:srgbClr val="FF0000"/>
                </a:solidFill>
              </a:rPr>
              <a:t>aPTT</a:t>
            </a:r>
            <a:endParaRPr lang="en-US" b="1" dirty="0" smtClean="0">
              <a:solidFill>
                <a:srgbClr val="FF0000"/>
              </a:solidFill>
            </a:endParaRPr>
          </a:p>
          <a:p>
            <a:pPr>
              <a:buNone/>
            </a:pPr>
            <a:r>
              <a:rPr lang="en-US" b="1" dirty="0" err="1" smtClean="0">
                <a:solidFill>
                  <a:srgbClr val="FF0000"/>
                </a:solidFill>
              </a:rPr>
              <a:t>LiverFunction</a:t>
            </a:r>
            <a:r>
              <a:rPr lang="en-US" b="1" dirty="0" smtClean="0">
                <a:solidFill>
                  <a:srgbClr val="FF0000"/>
                </a:solidFill>
              </a:rPr>
              <a:t> test</a:t>
            </a:r>
            <a:endParaRPr lang="fa-IR" dirty="0"/>
          </a:p>
        </p:txBody>
      </p:sp>
      <p:sp>
        <p:nvSpPr>
          <p:cNvPr id="2" name="Title 1"/>
          <p:cNvSpPr>
            <a:spLocks noGrp="1"/>
          </p:cNvSpPr>
          <p:nvPr>
            <p:ph type="title"/>
          </p:nvPr>
        </p:nvSpPr>
        <p:spPr/>
        <p:txBody>
          <a:bodyPr/>
          <a:lstStyle/>
          <a:p>
            <a:pPr algn="r"/>
            <a:r>
              <a:rPr lang="fa-IR" dirty="0" smtClean="0">
                <a:solidFill>
                  <a:srgbClr val="FF0000"/>
                </a:solidFill>
              </a:rPr>
              <a:t>نکته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smtClean="0"/>
              <a:t>6-شمارش پلاکت 5روز بعد از شروع </a:t>
            </a:r>
            <a:r>
              <a:rPr lang="en-US" b="1" dirty="0" smtClean="0">
                <a:solidFill>
                  <a:srgbClr val="FF0000"/>
                </a:solidFill>
              </a:rPr>
              <a:t>UFH</a:t>
            </a:r>
            <a:r>
              <a:rPr lang="fa-IR" b="1" dirty="0" smtClean="0"/>
              <a:t>و از روز 5تا دو هفته بطور متناوب</a:t>
            </a:r>
          </a:p>
          <a:p>
            <a:pPr>
              <a:buFont typeface="Wingdings" pitchFamily="2" charset="2"/>
              <a:buChar char="Ø"/>
            </a:pPr>
            <a:r>
              <a:rPr lang="fa-IR" b="1" dirty="0" smtClean="0"/>
              <a:t>در صورت عدم تغییر تعداد پلاکتها سنجشهای بعدی </a:t>
            </a:r>
            <a:r>
              <a:rPr lang="fa-IR" b="1" dirty="0" smtClean="0">
                <a:solidFill>
                  <a:srgbClr val="FF0000"/>
                </a:solidFill>
              </a:rPr>
              <a:t>اندیکاسیون</a:t>
            </a:r>
            <a:r>
              <a:rPr lang="fa-IR" b="1" dirty="0" smtClean="0"/>
              <a:t> ندارد </a:t>
            </a:r>
          </a:p>
          <a:p>
            <a:pPr>
              <a:buFont typeface="Wingdings" pitchFamily="2" charset="2"/>
              <a:buChar char="Ø"/>
            </a:pPr>
            <a:r>
              <a:rPr lang="fa-IR" b="1" dirty="0" smtClean="0"/>
              <a:t>به محض مشکوک شدن به عارضه ترومبوسیتوپنی ناشی از هپارین مشاوره با </a:t>
            </a:r>
            <a:r>
              <a:rPr lang="fa-IR" b="1" dirty="0" smtClean="0">
                <a:solidFill>
                  <a:srgbClr val="FF0000"/>
                </a:solidFill>
              </a:rPr>
              <a:t>متخصص داخلی یا هماتولوژی</a:t>
            </a:r>
          </a:p>
          <a:p>
            <a:endParaRPr lang="fa-IR" b="1" dirty="0" smtClean="0">
              <a:solidFill>
                <a:srgbClr val="FF0000"/>
              </a:solidFill>
            </a:endParaRPr>
          </a:p>
          <a:p>
            <a:pPr algn="just"/>
            <a:r>
              <a:rPr lang="fa-IR" b="1" dirty="0" smtClean="0">
                <a:latin typeface="Arial" pitchFamily="34" charset="0"/>
                <a:cs typeface="Arial" pitchFamily="34" charset="0"/>
              </a:rPr>
              <a:t>7-زنان پرخطر که در دوره غیر بارداری به هردلیل داروی ضد انعقاد دریافت میکنند و تصمیم به بارداری دارند یا در حال حاضر بار دارهستند برای تعویض یا تنظیم دوز دارو و سایر مراقبتها مشاوره متخصص مربوط</a:t>
            </a:r>
          </a:p>
          <a:p>
            <a:endParaRPr lang="fa-IR" dirty="0"/>
          </a:p>
        </p:txBody>
      </p:sp>
      <p:sp>
        <p:nvSpPr>
          <p:cNvPr id="2" name="Title 1"/>
          <p:cNvSpPr>
            <a:spLocks noGrp="1"/>
          </p:cNvSpPr>
          <p:nvPr>
            <p:ph type="title"/>
          </p:nvPr>
        </p:nvSpPr>
        <p:spPr/>
        <p:txBody>
          <a:bodyPr/>
          <a:lstStyle/>
          <a:p>
            <a:r>
              <a:rPr lang="fa-IR" dirty="0" smtClean="0"/>
              <a:t>ادامه :</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fa-IR" sz="3200" dirty="0" smtClean="0">
              <a:latin typeface="Arial" pitchFamily="34" charset="0"/>
              <a:cs typeface="Arial" pitchFamily="34" charset="0"/>
            </a:endParaRPr>
          </a:p>
          <a:p>
            <a:pPr algn="ctr">
              <a:buNone/>
            </a:pPr>
            <a:r>
              <a:rPr lang="fa-IR" sz="3200" dirty="0" smtClean="0">
                <a:latin typeface="Arial" pitchFamily="34" charset="0"/>
                <a:cs typeface="Arial" pitchFamily="34" charset="0"/>
              </a:rPr>
              <a:t>زنانی که در دوره بارداری داروی ضد انعقاد دریافت کرده اند تا 6هفته پس از زایمان باید داروادامه یابد و از نظر ترومبوآمبولی مجددا ارزیابی شود .</a:t>
            </a:r>
            <a:endParaRPr lang="fa-IR" sz="32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pPr algn="r"/>
            <a:r>
              <a:rPr lang="fa-IR" sz="3600" dirty="0" smtClean="0">
                <a:solidFill>
                  <a:srgbClr val="FF0000"/>
                </a:solidFill>
                <a:latin typeface="Arial" pitchFamily="34" charset="0"/>
                <a:cs typeface="Arial" pitchFamily="34" charset="0"/>
              </a:rPr>
              <a:t>نکته مهم : </a:t>
            </a:r>
            <a:endParaRPr lang="fa-IR" sz="36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fa-IR" dirty="0" smtClean="0">
                <a:solidFill>
                  <a:srgbClr val="FF0000"/>
                </a:solidFill>
              </a:rPr>
              <a:t>1-عواملی که مربوطبه شرایط عمومی فرد :</a:t>
            </a:r>
          </a:p>
          <a:p>
            <a:pPr>
              <a:buFont typeface="Wingdings" pitchFamily="2" charset="2"/>
              <a:buChar char="Ø"/>
            </a:pPr>
            <a:r>
              <a:rPr lang="fa-IR" dirty="0" smtClean="0"/>
              <a:t>سابقه ترومبوآمبولی وریدی قبل از بارداری </a:t>
            </a:r>
          </a:p>
          <a:p>
            <a:pPr>
              <a:buFont typeface="Wingdings" pitchFamily="2" charset="2"/>
              <a:buChar char="Ø"/>
            </a:pPr>
            <a:r>
              <a:rPr lang="fa-IR" dirty="0" smtClean="0"/>
              <a:t>ابتلا به ترومبوفیلی </a:t>
            </a:r>
          </a:p>
          <a:p>
            <a:pPr>
              <a:buFont typeface="Wingdings" pitchFamily="2" charset="2"/>
              <a:buChar char="Ø"/>
            </a:pPr>
            <a:r>
              <a:rPr lang="fa-IR" dirty="0" smtClean="0"/>
              <a:t>مشکلات طبی مانند :بیماری قلبی یا ریوی لوپوس ،سرطانها التهابها(بیماری التهابی روده ،پلی آرتروپاتی التهابی )</a:t>
            </a:r>
          </a:p>
          <a:p>
            <a:pPr>
              <a:buNone/>
            </a:pPr>
            <a:r>
              <a:rPr lang="fa-IR" dirty="0" smtClean="0"/>
              <a:t>    سندرم نفروتیک (پروتیین اوری بیشتر از 3گرم )</a:t>
            </a:r>
          </a:p>
          <a:p>
            <a:pPr>
              <a:buNone/>
            </a:pPr>
            <a:r>
              <a:rPr lang="fa-IR" dirty="0" smtClean="0"/>
              <a:t>    بیماری سیکل سل ،اعتیاد تزریقی </a:t>
            </a:r>
          </a:p>
          <a:p>
            <a:pPr>
              <a:buFont typeface="Wingdings" pitchFamily="2" charset="2"/>
              <a:buChar char="Ø"/>
            </a:pPr>
            <a:r>
              <a:rPr lang="fa-IR" dirty="0" smtClean="0"/>
              <a:t>سن بیشتر از 35سال </a:t>
            </a:r>
          </a:p>
          <a:p>
            <a:pPr>
              <a:buFont typeface="Wingdings" pitchFamily="2" charset="2"/>
              <a:buChar char="Ø"/>
            </a:pPr>
            <a:r>
              <a:rPr lang="fa-IR" dirty="0" smtClean="0"/>
              <a:t>چاقی (توده بدنی بیش از 30)قبل یا اوایل بارداری /وزن بیشتر از 80کیلوگرم </a:t>
            </a:r>
          </a:p>
          <a:p>
            <a:pPr>
              <a:buFont typeface="Wingdings" pitchFamily="2" charset="2"/>
              <a:buChar char="Ø"/>
            </a:pPr>
            <a:r>
              <a:rPr lang="fa-IR" dirty="0" smtClean="0"/>
              <a:t>استعمال دخانیات </a:t>
            </a:r>
          </a:p>
          <a:p>
            <a:pPr>
              <a:buFont typeface="Wingdings" pitchFamily="2" charset="2"/>
              <a:buChar char="Ø"/>
            </a:pPr>
            <a:r>
              <a:rPr lang="fa-IR" dirty="0" smtClean="0"/>
              <a:t>وجود وریدهای واریسی </a:t>
            </a:r>
          </a:p>
          <a:p>
            <a:pPr>
              <a:buFont typeface="Wingdings" pitchFamily="2" charset="2"/>
              <a:buChar char="Ø"/>
            </a:pPr>
            <a:r>
              <a:rPr lang="fa-IR" dirty="0" smtClean="0"/>
              <a:t>فلج /استفاده از صندلی چرخدار </a:t>
            </a:r>
          </a:p>
          <a:p>
            <a:pPr>
              <a:buNone/>
            </a:pPr>
            <a:endParaRPr lang="fa-IR" dirty="0"/>
          </a:p>
        </p:txBody>
      </p:sp>
      <p:sp>
        <p:nvSpPr>
          <p:cNvPr id="2" name="Title 1"/>
          <p:cNvSpPr>
            <a:spLocks noGrp="1"/>
          </p:cNvSpPr>
          <p:nvPr>
            <p:ph type="title"/>
          </p:nvPr>
        </p:nvSpPr>
        <p:spPr/>
        <p:txBody>
          <a:bodyPr/>
          <a:lstStyle/>
          <a:p>
            <a:pPr algn="r"/>
            <a:r>
              <a:rPr lang="fa-IR" dirty="0" smtClean="0">
                <a:solidFill>
                  <a:srgbClr val="FF0000"/>
                </a:solidFill>
              </a:rPr>
              <a:t>عوامل خطر ایجاد ترومبو آمبولی ریه</a:t>
            </a:r>
            <a:r>
              <a:rPr lang="fa-IR" sz="2000" dirty="0" smtClean="0">
                <a:solidFill>
                  <a:srgbClr val="FF0000"/>
                </a:solidFill>
              </a:rPr>
              <a:t>(جدول شماره 1) </a:t>
            </a:r>
            <a:r>
              <a:rPr lang="fa-IR" dirty="0" smtClean="0">
                <a:solidFill>
                  <a:srgbClr val="FF0000"/>
                </a:solidFill>
              </a:rPr>
              <a:t>:</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بارداری سوم یا بیشتر </a:t>
            </a:r>
          </a:p>
          <a:p>
            <a:pPr>
              <a:buFont typeface="Wingdings" pitchFamily="2" charset="2"/>
              <a:buChar char="Ø"/>
            </a:pPr>
            <a:r>
              <a:rPr lang="fa-IR" dirty="0" smtClean="0"/>
              <a:t>بارداری چند قلویی /بارداری با روشهای کمک باروری </a:t>
            </a:r>
          </a:p>
          <a:p>
            <a:pPr>
              <a:buFont typeface="Wingdings" pitchFamily="2" charset="2"/>
              <a:buChar char="Ø"/>
            </a:pPr>
            <a:r>
              <a:rPr lang="fa-IR" dirty="0" smtClean="0"/>
              <a:t>دهیدراتاسیون /استفراغ شدید بارداری /سندرم هیپراستیمولیشن تخمدان </a:t>
            </a:r>
          </a:p>
          <a:p>
            <a:pPr>
              <a:buFont typeface="Wingdings" pitchFamily="2" charset="2"/>
              <a:buChar char="Ø"/>
            </a:pPr>
            <a:r>
              <a:rPr lang="fa-IR" dirty="0" smtClean="0"/>
              <a:t>پره اکلامپسی </a:t>
            </a:r>
          </a:p>
          <a:p>
            <a:pPr>
              <a:buFont typeface="Wingdings" pitchFamily="2" charset="2"/>
              <a:buChar char="Ø"/>
            </a:pPr>
            <a:r>
              <a:rPr lang="fa-IR" dirty="0" smtClean="0"/>
              <a:t>لیبر طولانی (بیشتر از 24 ساعت )</a:t>
            </a:r>
          </a:p>
          <a:p>
            <a:pPr>
              <a:buFont typeface="Wingdings" pitchFamily="2" charset="2"/>
              <a:buChar char="Ø"/>
            </a:pPr>
            <a:r>
              <a:rPr lang="fa-IR" dirty="0" smtClean="0"/>
              <a:t>زایمان با ابزار </a:t>
            </a:r>
          </a:p>
          <a:p>
            <a:pPr>
              <a:buFont typeface="Wingdings" pitchFamily="2" charset="2"/>
              <a:buChar char="Ø"/>
            </a:pPr>
            <a:r>
              <a:rPr lang="fa-IR" dirty="0" smtClean="0"/>
              <a:t>سزارین </a:t>
            </a:r>
          </a:p>
          <a:p>
            <a:pPr>
              <a:buFont typeface="Wingdings" pitchFamily="2" charset="2"/>
              <a:buChar char="Ø"/>
            </a:pPr>
            <a:r>
              <a:rPr lang="fa-IR" dirty="0" smtClean="0"/>
              <a:t>خونریزی پس از زایمان بیشتر از یک لیتر /تزریق خون </a:t>
            </a:r>
          </a:p>
          <a:p>
            <a:pPr>
              <a:buFont typeface="Wingdings" pitchFamily="2" charset="2"/>
              <a:buChar char="Ø"/>
            </a:pPr>
            <a:r>
              <a:rPr lang="fa-IR" dirty="0" smtClean="0"/>
              <a:t>عفونت پس از زایمان </a:t>
            </a:r>
            <a:endParaRPr lang="fa-IR" dirty="0"/>
          </a:p>
        </p:txBody>
      </p:sp>
      <p:sp>
        <p:nvSpPr>
          <p:cNvPr id="2" name="Title 1"/>
          <p:cNvSpPr>
            <a:spLocks noGrp="1"/>
          </p:cNvSpPr>
          <p:nvPr>
            <p:ph type="title"/>
          </p:nvPr>
        </p:nvSpPr>
        <p:spPr/>
        <p:txBody>
          <a:bodyPr>
            <a:normAutofit fontScale="90000"/>
          </a:bodyPr>
          <a:lstStyle/>
          <a:p>
            <a:r>
              <a:rPr lang="fa-IR" dirty="0" smtClean="0">
                <a:solidFill>
                  <a:srgbClr val="FF0000"/>
                </a:solidFill>
                <a:latin typeface="Arial" pitchFamily="34" charset="0"/>
                <a:cs typeface="Arial" pitchFamily="34" charset="0"/>
              </a:rPr>
              <a:t>2-عواملی که مربوط به شرایط بارداری یا زایمان فعلی فرد</a:t>
            </a:r>
            <a:endParaRPr lang="fa-IR"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اعمال جراحی در دوران پس از زایمان (کورتاژ،بستن لوله ها ،آپاندکتومی )</a:t>
            </a:r>
          </a:p>
          <a:p>
            <a:pPr>
              <a:buFont typeface="Wingdings" pitchFamily="2" charset="2"/>
              <a:buChar char="Ø"/>
            </a:pPr>
            <a:r>
              <a:rPr lang="fa-IR" dirty="0" smtClean="0"/>
              <a:t>عفونت سیستمیک مانند پنومونی ،پیلونفریت (نیازمند تجویز آنتی بیوتیک یا بستری در بیمارستان )</a:t>
            </a:r>
          </a:p>
          <a:p>
            <a:pPr>
              <a:buFont typeface="Wingdings" pitchFamily="2" charset="2"/>
              <a:buChar char="Ø"/>
            </a:pPr>
            <a:r>
              <a:rPr lang="fa-IR" dirty="0" smtClean="0"/>
              <a:t>بستری در بیمارستان یا بی حرکتی (مساوی یا بیشتر از 3روز استراحت در بستر )مانند :محدود کردن حرکت بیمار به علت اختلال عملکرد سمفیز پوبیس </a:t>
            </a:r>
          </a:p>
          <a:p>
            <a:pPr>
              <a:buFont typeface="Wingdings" pitchFamily="2" charset="2"/>
              <a:buChar char="Ø"/>
            </a:pPr>
            <a:r>
              <a:rPr lang="fa-IR" dirty="0" smtClean="0"/>
              <a:t>مسافرت طولانی (مساوی یا بیشتر از 4ساعت )</a:t>
            </a:r>
            <a:endParaRPr lang="fa-IR" dirty="0"/>
          </a:p>
        </p:txBody>
      </p:sp>
      <p:sp>
        <p:nvSpPr>
          <p:cNvPr id="2" name="Title 1"/>
          <p:cNvSpPr>
            <a:spLocks noGrp="1"/>
          </p:cNvSpPr>
          <p:nvPr>
            <p:ph type="title"/>
          </p:nvPr>
        </p:nvSpPr>
        <p:spPr/>
        <p:txBody>
          <a:bodyPr>
            <a:normAutofit fontScale="90000"/>
          </a:bodyPr>
          <a:lstStyle/>
          <a:p>
            <a:pPr algn="r"/>
            <a:r>
              <a:rPr lang="fa-IR" dirty="0" smtClean="0">
                <a:solidFill>
                  <a:srgbClr val="FF0000"/>
                </a:solidFill>
                <a:latin typeface="Arial" pitchFamily="34" charset="0"/>
                <a:cs typeface="Arial" pitchFamily="34" charset="0"/>
              </a:rPr>
              <a:t>3-عواملی که برای اولین بار شروع شده اند (بدون سابقه قبلی )یا مقت بوده یا احتمالا قابل برگشتند:  </a:t>
            </a:r>
            <a:endParaRPr lang="fa-IR"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0"/>
          <a:ext cx="7467600" cy="4023360"/>
        </p:xfrm>
        <a:graphic>
          <a:graphicData uri="http://schemas.openxmlformats.org/drawingml/2006/table">
            <a:tbl>
              <a:tblPr rtl="1" firstRow="1" bandRow="1">
                <a:tableStyleId>{5C22544A-7EE6-4342-B048-85BDC9FD1C3A}</a:tableStyleId>
              </a:tblPr>
              <a:tblGrid>
                <a:gridCol w="3828394"/>
                <a:gridCol w="3639206"/>
              </a:tblGrid>
              <a:tr h="294640">
                <a:tc>
                  <a:txBody>
                    <a:bodyPr/>
                    <a:lstStyle/>
                    <a:p>
                      <a:pPr algn="ctr" rtl="1"/>
                      <a:r>
                        <a:rPr lang="fa-IR" dirty="0" smtClean="0"/>
                        <a:t>وضعیت بالینی </a:t>
                      </a:r>
                      <a:endParaRPr lang="fa-I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r>
                        <a:rPr lang="fa-IR" dirty="0" smtClean="0"/>
                        <a:t>اقدام </a:t>
                      </a:r>
                      <a:endParaRPr lang="fa-I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rtl="1"/>
                      <a:r>
                        <a:rPr lang="fa-IR" dirty="0" smtClean="0"/>
                        <a:t>سابقه تروبو آمبولی</a:t>
                      </a:r>
                      <a:r>
                        <a:rPr lang="fa-IR" baseline="0" dirty="0" smtClean="0"/>
                        <a:t> وریدی قبل از بارداری </a:t>
                      </a:r>
                    </a:p>
                    <a:p>
                      <a:pPr rtl="1">
                        <a:buFont typeface="Wingdings" pitchFamily="2" charset="2"/>
                        <a:buChar char="Ø"/>
                      </a:pPr>
                      <a:r>
                        <a:rPr lang="fa-IR" baseline="0" dirty="0" smtClean="0"/>
                        <a:t>بیش از یکبار </a:t>
                      </a:r>
                      <a:r>
                        <a:rPr lang="en-US" baseline="0" dirty="0" smtClean="0"/>
                        <a:t> </a:t>
                      </a:r>
                      <a:r>
                        <a:rPr lang="en-US" sz="1800" b="1" dirty="0" smtClean="0">
                          <a:solidFill>
                            <a:srgbClr val="FF0000"/>
                          </a:solidFill>
                        </a:rPr>
                        <a:t>VTE</a:t>
                      </a:r>
                      <a:r>
                        <a:rPr lang="fa-IR" sz="1800" b="1" dirty="0" smtClean="0">
                          <a:solidFill>
                            <a:srgbClr val="FF0000"/>
                          </a:solidFill>
                        </a:rPr>
                        <a:t>         </a:t>
                      </a:r>
                    </a:p>
                    <a:p>
                      <a:pPr rtl="1">
                        <a:buFont typeface="Wingdings" pitchFamily="2" charset="2"/>
                        <a:buChar char="Ø"/>
                      </a:pPr>
                      <a:r>
                        <a:rPr kumimoji="0" lang="fa-IR" kern="1200" baseline="0" dirty="0" smtClean="0">
                          <a:solidFill>
                            <a:schemeClr val="dk1"/>
                          </a:solidFill>
                          <a:latin typeface="+mn-lt"/>
                          <a:ea typeface="+mn-ea"/>
                          <a:cs typeface="+mn-cs"/>
                        </a:rPr>
                        <a:t>سابقه یک بار </a:t>
                      </a:r>
                      <a:r>
                        <a:rPr lang="en-US" sz="1800" b="1" dirty="0" smtClean="0">
                          <a:solidFill>
                            <a:srgbClr val="FF0000"/>
                          </a:solidFill>
                        </a:rPr>
                        <a:t>VTE</a:t>
                      </a:r>
                      <a:r>
                        <a:rPr lang="fa-IR" sz="1800" b="1" dirty="0" smtClean="0">
                          <a:solidFill>
                            <a:srgbClr val="FF0000"/>
                          </a:solidFill>
                        </a:rPr>
                        <a:t> </a:t>
                      </a:r>
                      <a:r>
                        <a:rPr kumimoji="0" lang="fa-IR" kern="1200" baseline="0" dirty="0" smtClean="0">
                          <a:solidFill>
                            <a:schemeClr val="dk1"/>
                          </a:solidFill>
                          <a:latin typeface="+mn-lt"/>
                          <a:ea typeface="+mn-ea"/>
                          <a:cs typeface="+mn-cs"/>
                        </a:rPr>
                        <a:t>بدون زمینه</a:t>
                      </a:r>
                    </a:p>
                    <a:p>
                      <a:pPr rtl="1">
                        <a:buFont typeface="Wingdings" pitchFamily="2" charset="2"/>
                        <a:buChar char="Ø"/>
                      </a:pPr>
                      <a:r>
                        <a:rPr kumimoji="0" lang="fa-IR" kern="1200" baseline="0" dirty="0" smtClean="0">
                          <a:solidFill>
                            <a:schemeClr val="dk1"/>
                          </a:solidFill>
                          <a:latin typeface="+mn-lt"/>
                          <a:ea typeface="+mn-ea"/>
                          <a:cs typeface="+mn-cs"/>
                        </a:rPr>
                        <a:t>سابقه یکبار  </a:t>
                      </a:r>
                      <a:r>
                        <a:rPr lang="en-US" sz="1800" b="1" dirty="0" smtClean="0">
                          <a:solidFill>
                            <a:srgbClr val="FF0000"/>
                          </a:solidFill>
                        </a:rPr>
                        <a:t>VTE</a:t>
                      </a:r>
                      <a:r>
                        <a:rPr kumimoji="0" lang="fa-IR" kern="1200" baseline="0" dirty="0" smtClean="0">
                          <a:solidFill>
                            <a:schemeClr val="dk1"/>
                          </a:solidFill>
                          <a:latin typeface="+mn-lt"/>
                          <a:ea typeface="+mn-ea"/>
                          <a:cs typeface="+mn-cs"/>
                        </a:rPr>
                        <a:t>وابسته به استروژن (هنگام بارداری یا مصرف قرصهای پیشگیری حاوی استروژن )</a:t>
                      </a:r>
                    </a:p>
                    <a:p>
                      <a:pPr rtl="1">
                        <a:buFont typeface="Wingdings" pitchFamily="2" charset="2"/>
                        <a:buChar char="Ø"/>
                      </a:pPr>
                      <a:r>
                        <a:rPr kumimoji="0" lang="fa-IR" kern="1200" baseline="0" dirty="0" smtClean="0">
                          <a:solidFill>
                            <a:schemeClr val="dk1"/>
                          </a:solidFill>
                          <a:latin typeface="+mn-lt"/>
                          <a:ea typeface="+mn-ea"/>
                          <a:cs typeface="+mn-cs"/>
                        </a:rPr>
                        <a:t>سابقه یکبار </a:t>
                      </a:r>
                      <a:r>
                        <a:rPr lang="en-US" sz="1800" b="1" dirty="0" smtClean="0">
                          <a:solidFill>
                            <a:srgbClr val="FF0000"/>
                          </a:solidFill>
                        </a:rPr>
                        <a:t>VTE</a:t>
                      </a:r>
                      <a:r>
                        <a:rPr lang="fa-IR" sz="1800" b="1" dirty="0" smtClean="0">
                          <a:solidFill>
                            <a:srgbClr val="FF0000"/>
                          </a:solidFill>
                        </a:rPr>
                        <a:t> </a:t>
                      </a:r>
                      <a:r>
                        <a:rPr kumimoji="0" lang="fa-IR" kern="1200" baseline="0" dirty="0" smtClean="0">
                          <a:solidFill>
                            <a:schemeClr val="dk1"/>
                          </a:solidFill>
                          <a:latin typeface="+mn-lt"/>
                          <a:ea typeface="+mn-ea"/>
                          <a:cs typeface="+mn-cs"/>
                        </a:rPr>
                        <a:t>به همراه ابتلا هرنوع ترومبوفیلی ارثی یا اکتسابی (آنتی فسفولپیدآنتی بادی )</a:t>
                      </a:r>
                    </a:p>
                    <a:p>
                      <a:pPr rtl="1">
                        <a:buFont typeface="Wingdings" pitchFamily="2" charset="2"/>
                        <a:buChar char="Ø"/>
                      </a:pPr>
                      <a:r>
                        <a:rPr kumimoji="0" lang="fa-IR" kern="1200" baseline="0" dirty="0" smtClean="0">
                          <a:solidFill>
                            <a:schemeClr val="dk1"/>
                          </a:solidFill>
                          <a:latin typeface="+mn-lt"/>
                          <a:ea typeface="+mn-ea"/>
                          <a:cs typeface="+mn-cs"/>
                        </a:rPr>
                        <a:t>سابقه یکبار </a:t>
                      </a:r>
                      <a:r>
                        <a:rPr lang="en-US" sz="1800" b="1" dirty="0" smtClean="0">
                          <a:solidFill>
                            <a:srgbClr val="FF0000"/>
                          </a:solidFill>
                        </a:rPr>
                        <a:t>VTE</a:t>
                      </a:r>
                      <a:r>
                        <a:rPr lang="fa-IR" sz="1800" b="0" dirty="0" smtClean="0">
                          <a:solidFill>
                            <a:schemeClr val="tx1"/>
                          </a:solidFill>
                        </a:rPr>
                        <a:t>به همراه تاریخچه خانوادگی </a:t>
                      </a:r>
                      <a:r>
                        <a:rPr lang="en-US" sz="1800" b="1" dirty="0" smtClean="0">
                          <a:solidFill>
                            <a:srgbClr val="FF0000"/>
                          </a:solidFill>
                        </a:rPr>
                        <a:t>VTE</a:t>
                      </a:r>
                      <a:endParaRPr kumimoji="0" lang="fa-IR" kern="1200" baseline="0" dirty="0" smtClean="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endParaRPr lang="fa-IR" dirty="0" smtClean="0"/>
                    </a:p>
                    <a:p>
                      <a:pPr algn="ctr" rtl="1"/>
                      <a:endParaRPr lang="fa-IR" dirty="0" smtClean="0"/>
                    </a:p>
                    <a:p>
                      <a:pPr algn="ctr" rtl="1"/>
                      <a:r>
                        <a:rPr lang="fa-IR" b="1" dirty="0" smtClean="0">
                          <a:solidFill>
                            <a:srgbClr val="FF0000"/>
                          </a:solidFill>
                        </a:rPr>
                        <a:t>تجویز </a:t>
                      </a:r>
                      <a:r>
                        <a:rPr lang="en-US" b="1" dirty="0" smtClean="0">
                          <a:solidFill>
                            <a:srgbClr val="FF0000"/>
                          </a:solidFill>
                        </a:rPr>
                        <a:t>LMWH</a:t>
                      </a:r>
                      <a:r>
                        <a:rPr lang="fa-IR" b="1" dirty="0" smtClean="0">
                          <a:solidFill>
                            <a:srgbClr val="FF0000"/>
                          </a:solidFill>
                        </a:rPr>
                        <a:t>  یا </a:t>
                      </a:r>
                      <a:r>
                        <a:rPr lang="en-US" b="1" dirty="0" smtClean="0">
                          <a:solidFill>
                            <a:srgbClr val="FF0000"/>
                          </a:solidFill>
                        </a:rPr>
                        <a:t>UFH</a:t>
                      </a:r>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smtClean="0"/>
                    </a:p>
                    <a:p>
                      <a:pPr algn="ctr" rtl="1"/>
                      <a:endParaRPr lang="fa-IR"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pPr algn="r"/>
            <a:r>
              <a:rPr lang="fa-IR" dirty="0" smtClean="0">
                <a:latin typeface="Arial" pitchFamily="34" charset="0"/>
                <a:cs typeface="Arial" pitchFamily="34" charset="0"/>
              </a:rPr>
              <a:t>-</a:t>
            </a:r>
            <a:r>
              <a:rPr lang="fa-IR" dirty="0" smtClean="0">
                <a:solidFill>
                  <a:srgbClr val="FF0000"/>
                </a:solidFill>
                <a:latin typeface="Arial" pitchFamily="34" charset="0"/>
                <a:cs typeface="Arial" pitchFamily="34" charset="0"/>
              </a:rPr>
              <a:t>پیبشگیری از ترومبو آمبولی وریدی هنگام بارداری </a:t>
            </a:r>
            <a:r>
              <a:rPr lang="fa-IR" sz="2400" dirty="0" smtClean="0">
                <a:solidFill>
                  <a:srgbClr val="FF0000"/>
                </a:solidFill>
                <a:latin typeface="Arial" pitchFamily="34" charset="0"/>
                <a:cs typeface="Arial" pitchFamily="34" charset="0"/>
              </a:rPr>
              <a:t>( </a:t>
            </a:r>
            <a:r>
              <a:rPr lang="fa-IR" sz="1600" dirty="0" smtClean="0">
                <a:solidFill>
                  <a:srgbClr val="FF0000"/>
                </a:solidFill>
                <a:latin typeface="Arial" pitchFamily="34" charset="0"/>
                <a:cs typeface="Arial" pitchFamily="34" charset="0"/>
              </a:rPr>
              <a:t>جدول شماره 2)</a:t>
            </a:r>
            <a:endParaRPr lang="fa-IR"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249680"/>
          <a:ext cx="7467600" cy="5486400"/>
        </p:xfrm>
        <a:graphic>
          <a:graphicData uri="http://schemas.openxmlformats.org/drawingml/2006/table">
            <a:tbl>
              <a:tblPr rtl="1" firstRow="1" bandRow="1">
                <a:tableStyleId>{5C22544A-7EE6-4342-B048-85BDC9FD1C3A}</a:tableStyleId>
              </a:tblPr>
              <a:tblGrid>
                <a:gridCol w="2869324"/>
                <a:gridCol w="2010104"/>
                <a:gridCol w="2588172"/>
              </a:tblGrid>
              <a:tr h="592074">
                <a:tc>
                  <a:txBody>
                    <a:bodyPr/>
                    <a:lstStyle/>
                    <a:p>
                      <a:pPr algn="ctr" rtl="1"/>
                      <a:r>
                        <a:rPr lang="fa-IR" b="1" dirty="0" smtClean="0">
                          <a:latin typeface="Arial" pitchFamily="34" charset="0"/>
                          <a:cs typeface="Arial" pitchFamily="34" charset="0"/>
                        </a:rPr>
                        <a:t>وضعیت بالینی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r>
                        <a:rPr lang="fa-IR" b="1" dirty="0" smtClean="0">
                          <a:latin typeface="Arial" pitchFamily="34" charset="0"/>
                          <a:cs typeface="Arial" pitchFamily="34" charset="0"/>
                        </a:rPr>
                        <a:t>اقدام بارداری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latin typeface="Arial" pitchFamily="34" charset="0"/>
                          <a:cs typeface="Arial" pitchFamily="34" charset="0"/>
                        </a:rPr>
                        <a:t>اقدام پس از زایمان تا 6هفته </a:t>
                      </a:r>
                    </a:p>
                    <a:p>
                      <a:pPr algn="ctr" rtl="1"/>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607058">
                <a:tc>
                  <a:txBody>
                    <a:bodyPr/>
                    <a:lstStyle/>
                    <a:p>
                      <a:pPr rtl="1"/>
                      <a:r>
                        <a:rPr lang="fa-IR" b="1" dirty="0" smtClean="0">
                          <a:solidFill>
                            <a:srgbClr val="FF0000"/>
                          </a:solidFill>
                          <a:latin typeface="Arial" pitchFamily="34" charset="0"/>
                          <a:cs typeface="Arial" pitchFamily="34" charset="0"/>
                        </a:rPr>
                        <a:t>ابتلا</a:t>
                      </a:r>
                      <a:r>
                        <a:rPr lang="fa-IR" b="1" baseline="0" dirty="0" smtClean="0">
                          <a:solidFill>
                            <a:srgbClr val="FF0000"/>
                          </a:solidFill>
                          <a:latin typeface="Arial" pitchFamily="34" charset="0"/>
                          <a:cs typeface="Arial" pitchFamily="34" charset="0"/>
                        </a:rPr>
                        <a:t> به ترومبوفیلی </a:t>
                      </a:r>
                    </a:p>
                    <a:p>
                      <a:pPr rtl="1">
                        <a:buFont typeface="Wingdings" pitchFamily="2" charset="2"/>
                        <a:buChar char="Ø"/>
                      </a:pPr>
                      <a:r>
                        <a:rPr lang="fa-IR" baseline="0" dirty="0" smtClean="0"/>
                        <a:t> ترومبوفیلی ارثی ازنوع پرخطر </a:t>
                      </a:r>
                    </a:p>
                    <a:p>
                      <a:pPr rtl="1">
                        <a:buFont typeface="Wingdings" pitchFamily="2" charset="2"/>
                        <a:buNone/>
                      </a:pPr>
                      <a:r>
                        <a:rPr lang="fa-IR" baseline="0" dirty="0" smtClean="0"/>
                        <a:t>خود سابقه </a:t>
                      </a:r>
                      <a:r>
                        <a:rPr lang="en-US" sz="1800" b="1" dirty="0" smtClean="0">
                          <a:solidFill>
                            <a:srgbClr val="FF0000"/>
                          </a:solidFill>
                        </a:rPr>
                        <a:t>VTE</a:t>
                      </a:r>
                      <a:r>
                        <a:rPr kumimoji="0" lang="fa-IR" kern="1200" baseline="0" dirty="0" smtClean="0">
                          <a:solidFill>
                            <a:schemeClr val="dk1"/>
                          </a:solidFill>
                          <a:latin typeface="+mn-lt"/>
                          <a:ea typeface="+mn-ea"/>
                          <a:cs typeface="+mn-cs"/>
                        </a:rPr>
                        <a:t>نداشته اند</a:t>
                      </a:r>
                    </a:p>
                    <a:p>
                      <a:pPr rtl="1">
                        <a:buFont typeface="Wingdings" pitchFamily="2" charset="2"/>
                        <a:buNone/>
                      </a:pPr>
                      <a:r>
                        <a:rPr kumimoji="0" lang="fa-IR" kern="1200" baseline="0" dirty="0" smtClean="0">
                          <a:solidFill>
                            <a:schemeClr val="dk1"/>
                          </a:solidFill>
                          <a:latin typeface="+mn-lt"/>
                          <a:ea typeface="+mn-ea"/>
                          <a:cs typeface="+mn-cs"/>
                        </a:rPr>
                        <a:t>سابقه خانوادگی </a:t>
                      </a:r>
                      <a:r>
                        <a:rPr lang="en-US" sz="1800" b="1" dirty="0" smtClean="0">
                          <a:solidFill>
                            <a:srgbClr val="FF0000"/>
                          </a:solidFill>
                        </a:rPr>
                        <a:t>VTE</a:t>
                      </a:r>
                      <a:r>
                        <a:rPr lang="fa-IR" sz="1800" b="1" dirty="0" smtClean="0">
                          <a:solidFill>
                            <a:srgbClr val="FF0000"/>
                          </a:solidFill>
                        </a:rPr>
                        <a:t> </a:t>
                      </a:r>
                      <a:r>
                        <a:rPr kumimoji="0" lang="fa-IR" kern="1200" baseline="0" dirty="0" smtClean="0">
                          <a:solidFill>
                            <a:schemeClr val="dk1"/>
                          </a:solidFill>
                          <a:latin typeface="+mn-lt"/>
                          <a:ea typeface="+mn-ea"/>
                          <a:cs typeface="+mn-cs"/>
                        </a:rPr>
                        <a:t>داشته یا نداشته اند</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endParaRPr lang="fa-IR" dirty="0" smtClean="0"/>
                    </a:p>
                    <a:p>
                      <a:pPr rtl="1"/>
                      <a:endParaRPr lang="en-US" dirty="0" smtClean="0"/>
                    </a:p>
                    <a:p>
                      <a:pPr rtl="1"/>
                      <a:endParaRPr lang="en-US" dirty="0" smtClean="0"/>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r>
                        <a:rPr lang="fa-IR" b="1" dirty="0" smtClean="0">
                          <a:solidFill>
                            <a:srgbClr val="FF0000"/>
                          </a:solidFill>
                        </a:rPr>
                        <a:t> </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endParaRPr lang="fa-IR"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olidFill>
                            <a:srgbClr val="FF0000"/>
                          </a:solidFill>
                        </a:rPr>
                        <a:t>آنتاگونیست ویتامین </a:t>
                      </a:r>
                      <a:r>
                        <a:rPr lang="en-US" b="1" dirty="0" smtClean="0">
                          <a:solidFill>
                            <a:srgbClr val="FF0000"/>
                          </a:solidFill>
                        </a:rPr>
                        <a:t>K</a:t>
                      </a:r>
                      <a:r>
                        <a:rPr lang="fa-IR" dirty="0" smtClean="0">
                          <a:solidFill>
                            <a:srgbClr val="FF0000"/>
                          </a:solidFill>
                        </a:rPr>
                        <a:t>  با حفظ  </a:t>
                      </a:r>
                      <a:r>
                        <a:rPr lang="en-US" b="1" dirty="0" smtClean="0">
                          <a:solidFill>
                            <a:srgbClr val="FF0000"/>
                          </a:solidFill>
                        </a:rPr>
                        <a:t>INR</a:t>
                      </a:r>
                      <a:r>
                        <a:rPr lang="fa-IR" b="1" dirty="0" smtClean="0">
                          <a:solidFill>
                            <a:srgbClr val="FF0000"/>
                          </a:solidFill>
                        </a:rPr>
                        <a:t> درحد 2تا3</a:t>
                      </a:r>
                      <a:endParaRPr lang="en-US" b="1"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875788">
                <a:tc>
                  <a:txBody>
                    <a:bodyPr/>
                    <a:lstStyle/>
                    <a:p>
                      <a:pPr rtl="1">
                        <a:buFont typeface="Wingdings" pitchFamily="2" charset="2"/>
                        <a:buChar char="Ø"/>
                      </a:pPr>
                      <a:r>
                        <a:rPr kumimoji="0" lang="fa-IR" kern="1200" baseline="0" dirty="0" smtClean="0">
                          <a:solidFill>
                            <a:schemeClr val="dk1"/>
                          </a:solidFill>
                          <a:latin typeface="+mn-lt"/>
                          <a:ea typeface="+mn-ea"/>
                          <a:cs typeface="+mn-cs"/>
                        </a:rPr>
                        <a:t>ترومبوفیلی ارثی ازنوع کم خطر </a:t>
                      </a:r>
                    </a:p>
                    <a:p>
                      <a:pPr marL="0" marR="0" indent="0" algn="r" defTabSz="914400" rtl="1" eaLnBrk="1" fontAlgn="auto" latinLnBrk="0" hangingPunct="1">
                        <a:lnSpc>
                          <a:spcPct val="100000"/>
                        </a:lnSpc>
                        <a:spcBef>
                          <a:spcPts val="0"/>
                        </a:spcBef>
                        <a:spcAft>
                          <a:spcPts val="0"/>
                        </a:spcAft>
                        <a:buClrTx/>
                        <a:buSzTx/>
                        <a:buFont typeface="Wingdings" pitchFamily="2" charset="2"/>
                        <a:buNone/>
                        <a:tabLst/>
                        <a:defRPr/>
                      </a:pPr>
                      <a:r>
                        <a:rPr lang="fa-IR" baseline="0" dirty="0" smtClean="0"/>
                        <a:t>خود سابقه </a:t>
                      </a:r>
                      <a:r>
                        <a:rPr lang="en-US" sz="1800" b="1" dirty="0" smtClean="0">
                          <a:solidFill>
                            <a:srgbClr val="FF0000"/>
                          </a:solidFill>
                        </a:rPr>
                        <a:t>VTE</a:t>
                      </a:r>
                      <a:r>
                        <a:rPr kumimoji="0" lang="fa-IR" kern="1200" baseline="0" dirty="0" smtClean="0">
                          <a:solidFill>
                            <a:schemeClr val="dk1"/>
                          </a:solidFill>
                          <a:latin typeface="+mn-lt"/>
                          <a:ea typeface="+mn-ea"/>
                          <a:cs typeface="+mn-cs"/>
                        </a:rPr>
                        <a:t>نداشته اندولی سابقه خانوادگی دیگر ذکر شده جدول 1</a:t>
                      </a:r>
                    </a:p>
                    <a:p>
                      <a:pPr rtl="1">
                        <a:buFont typeface="Wingdings" pitchFamily="2" charset="2"/>
                        <a:buNone/>
                      </a:pPr>
                      <a:endParaRPr kumimoji="0" lang="fa-IR" kern="1200" baseline="0" dirty="0" smtClean="0">
                        <a:solidFill>
                          <a:schemeClr val="dk1"/>
                        </a:solidFill>
                        <a:latin typeface="+mn-lt"/>
                        <a:ea typeface="+mn-ea"/>
                        <a:cs typeface="+mn-cs"/>
                      </a:endParaRPr>
                    </a:p>
                    <a:p>
                      <a:pPr rtl="1">
                        <a:buFont typeface="Wingdings" pitchFamily="2" charset="2"/>
                        <a:buChar char="Ø"/>
                      </a:pPr>
                      <a:endParaRPr kumimoji="0" lang="fa-IR" kern="1200" baseline="0" dirty="0" smtClean="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rtl="1">
                        <a:spcBef>
                          <a:spcPts val="0"/>
                        </a:spcBef>
                        <a:buNone/>
                      </a:pPr>
                      <a:r>
                        <a:rPr lang="fa-IR" sz="1800" b="1" dirty="0" smtClean="0">
                          <a:latin typeface="Arial" pitchFamily="34" charset="0"/>
                          <a:cs typeface="Arial" pitchFamily="34" charset="0"/>
                        </a:rPr>
                        <a:t>هشدار و مراقبت: </a:t>
                      </a:r>
                    </a:p>
                    <a:p>
                      <a:pPr algn="just" rtl="1">
                        <a:spcBef>
                          <a:spcPts val="0"/>
                        </a:spcBef>
                        <a:buNone/>
                      </a:pPr>
                      <a:r>
                        <a:rPr kumimoji="0" lang="fa-IR" kern="1200" baseline="0" dirty="0" smtClean="0">
                          <a:solidFill>
                            <a:schemeClr val="dk1"/>
                          </a:solidFill>
                          <a:latin typeface="+mn-lt"/>
                          <a:ea typeface="+mn-ea"/>
                          <a:cs typeface="+mn-cs"/>
                        </a:rPr>
                        <a:t>آموزش به مادر در مورد علائم </a:t>
                      </a:r>
                      <a:r>
                        <a:rPr kumimoji="0" lang="en-US" kern="1200" baseline="0" dirty="0" smtClean="0">
                          <a:solidFill>
                            <a:schemeClr val="dk1"/>
                          </a:solidFill>
                          <a:latin typeface="+mn-lt"/>
                          <a:ea typeface="+mn-ea"/>
                          <a:cs typeface="+mn-cs"/>
                        </a:rPr>
                        <a:t>DVT</a:t>
                      </a:r>
                      <a:endParaRPr kumimoji="0" lang="fa-IR" kern="1200" baseline="0" dirty="0" smtClean="0">
                        <a:solidFill>
                          <a:schemeClr val="dk1"/>
                        </a:solidFill>
                        <a:latin typeface="+mn-lt"/>
                        <a:ea typeface="+mn-ea"/>
                        <a:cs typeface="+mn-cs"/>
                      </a:endParaRPr>
                    </a:p>
                    <a:p>
                      <a:pPr algn="just" rtl="1">
                        <a:spcBef>
                          <a:spcPts val="0"/>
                        </a:spcBef>
                        <a:buNone/>
                      </a:pPr>
                      <a:r>
                        <a:rPr kumimoji="0" lang="fa-IR" kern="1200" baseline="0" dirty="0" smtClean="0">
                          <a:solidFill>
                            <a:schemeClr val="dk1"/>
                          </a:solidFill>
                          <a:latin typeface="+mn-lt"/>
                          <a:ea typeface="+mn-ea"/>
                          <a:cs typeface="+mn-cs"/>
                        </a:rPr>
                        <a:t>مراجعه به موقع</a:t>
                      </a:r>
                    </a:p>
                    <a:p>
                      <a:pPr algn="r" rtl="1">
                        <a:spcBef>
                          <a:spcPts val="0"/>
                        </a:spcBef>
                        <a:buNone/>
                      </a:pPr>
                      <a:r>
                        <a:rPr kumimoji="0" lang="fa-IR" kern="1200" baseline="0" dirty="0" smtClean="0">
                          <a:solidFill>
                            <a:schemeClr val="dk1"/>
                          </a:solidFill>
                          <a:latin typeface="+mn-lt"/>
                          <a:ea typeface="+mn-ea"/>
                          <a:cs typeface="+mn-cs"/>
                        </a:rPr>
                        <a:t> بررسی دقیق علائم </a:t>
                      </a:r>
                      <a:r>
                        <a:rPr kumimoji="0" lang="en-US" kern="1200" baseline="0" dirty="0" smtClean="0">
                          <a:solidFill>
                            <a:schemeClr val="dk1"/>
                          </a:solidFill>
                          <a:latin typeface="+mn-lt"/>
                          <a:ea typeface="+mn-ea"/>
                          <a:cs typeface="+mn-cs"/>
                        </a:rPr>
                        <a:t>DVT</a:t>
                      </a:r>
                      <a:r>
                        <a:rPr kumimoji="0" lang="fa-IR" kern="1200" baseline="0" dirty="0" smtClean="0">
                          <a:solidFill>
                            <a:schemeClr val="dk1"/>
                          </a:solidFill>
                          <a:latin typeface="+mn-lt"/>
                          <a:ea typeface="+mn-ea"/>
                          <a:cs typeface="+mn-cs"/>
                        </a:rPr>
                        <a:t>  و </a:t>
                      </a:r>
                      <a:r>
                        <a:rPr kumimoji="0" lang="en-US" kern="1200" baseline="0" dirty="0" smtClean="0">
                          <a:solidFill>
                            <a:schemeClr val="dk1"/>
                          </a:solidFill>
                          <a:latin typeface="+mn-lt"/>
                          <a:ea typeface="+mn-ea"/>
                          <a:cs typeface="+mn-cs"/>
                        </a:rPr>
                        <a:t>VTE</a:t>
                      </a:r>
                      <a:r>
                        <a:rPr kumimoji="0" lang="fa-IR" kern="1200" baseline="0" dirty="0" smtClean="0">
                          <a:solidFill>
                            <a:schemeClr val="dk1"/>
                          </a:solidFill>
                          <a:latin typeface="+mn-lt"/>
                          <a:ea typeface="+mn-ea"/>
                          <a:cs typeface="+mn-cs"/>
                        </a:rPr>
                        <a:t> توسط پزشک در هربار مراجعه و در صورت نیاز تجویز داروی ضدانعقاد</a:t>
                      </a:r>
                      <a:endParaRPr kumimoji="0" lang="en-US" kern="1200" baseline="0" dirty="0" smtClean="0">
                        <a:solidFill>
                          <a:schemeClr val="dk1"/>
                        </a:solidFill>
                        <a:latin typeface="+mn-lt"/>
                        <a:ea typeface="+mn-ea"/>
                        <a:cs typeface="+mn-cs"/>
                      </a:endParaRPr>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r>
                        <a:rPr lang="fa-IR" b="1" dirty="0" smtClean="0">
                          <a:solidFill>
                            <a:srgbClr val="FF0000"/>
                          </a:solidFill>
                        </a:rPr>
                        <a:t> </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endParaRPr lang="fa-IR"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olidFill>
                            <a:srgbClr val="FF0000"/>
                          </a:solidFill>
                        </a:rPr>
                        <a:t>آنتاگونیست ویتامین </a:t>
                      </a:r>
                      <a:r>
                        <a:rPr lang="en-US" b="1" dirty="0" smtClean="0">
                          <a:solidFill>
                            <a:srgbClr val="FF0000"/>
                          </a:solidFill>
                        </a:rPr>
                        <a:t>K</a:t>
                      </a:r>
                      <a:r>
                        <a:rPr lang="fa-IR" dirty="0" smtClean="0">
                          <a:solidFill>
                            <a:srgbClr val="FF0000"/>
                          </a:solidFill>
                        </a:rPr>
                        <a:t>  با حفظ  </a:t>
                      </a:r>
                      <a:r>
                        <a:rPr lang="en-US" b="1" dirty="0" smtClean="0">
                          <a:solidFill>
                            <a:srgbClr val="FF0000"/>
                          </a:solidFill>
                        </a:rPr>
                        <a:t>INR</a:t>
                      </a:r>
                      <a:r>
                        <a:rPr lang="fa-IR" b="1" dirty="0" smtClean="0">
                          <a:solidFill>
                            <a:srgbClr val="FF0000"/>
                          </a:solidFill>
                        </a:rPr>
                        <a:t> درحد 2تا3</a:t>
                      </a:r>
                      <a:endParaRPr lang="en-US" b="1" dirty="0" smtClean="0">
                        <a:solidFill>
                          <a:srgbClr val="FF0000"/>
                        </a:solidFill>
                      </a:endParaRPr>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a:bodyPr>
          <a:lstStyle/>
          <a:p>
            <a:pPr algn="r"/>
            <a:r>
              <a:rPr lang="fa-IR" sz="2800" dirty="0" smtClean="0">
                <a:solidFill>
                  <a:srgbClr val="FF0000"/>
                </a:solidFill>
                <a:latin typeface="Arial" pitchFamily="34" charset="0"/>
                <a:cs typeface="Arial" pitchFamily="34" charset="0"/>
              </a:rPr>
              <a:t>پیشگیری از ترومبو آمبولی وریدی هنگام بارداری </a:t>
            </a:r>
            <a:r>
              <a:rPr lang="fa-IR" sz="1600" dirty="0" smtClean="0">
                <a:solidFill>
                  <a:srgbClr val="FF0000"/>
                </a:solidFill>
                <a:latin typeface="Arial" pitchFamily="34" charset="0"/>
                <a:cs typeface="Arial" pitchFamily="34" charset="0"/>
              </a:rPr>
              <a:t>( </a:t>
            </a:r>
            <a:r>
              <a:rPr lang="fa-IR" sz="1050" dirty="0" smtClean="0">
                <a:solidFill>
                  <a:srgbClr val="FF0000"/>
                </a:solidFill>
                <a:latin typeface="Arial" pitchFamily="34" charset="0"/>
                <a:cs typeface="Arial" pitchFamily="34" charset="0"/>
              </a:rPr>
              <a:t>جدول شماره 2)</a:t>
            </a:r>
            <a:endParaRPr lang="fa-I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534400" cy="5059363"/>
          </a:xfrm>
        </p:spPr>
        <p:txBody>
          <a:bodyPr>
            <a:normAutofit/>
          </a:bodyPr>
          <a:lstStyle/>
          <a:p>
            <a:pPr algn="just" rtl="1"/>
            <a:r>
              <a:rPr lang="fa-IR" dirty="0" smtClean="0"/>
              <a:t>بارداری و بخصوص دوره پس از زایمان از عوامل بسیار مشهور و شناخته شده برای بروز ترومبوآمبولی می باشند.</a:t>
            </a:r>
          </a:p>
          <a:p>
            <a:pPr algn="just" rtl="1"/>
            <a:endParaRPr lang="fa-IR" dirty="0" smtClean="0"/>
          </a:p>
          <a:p>
            <a:pPr algn="just" rtl="1"/>
            <a:r>
              <a:rPr lang="fa-IR" dirty="0" smtClean="0"/>
              <a:t> احتمال بروز این عارضه در زنان باردار و یا زایمان کرده 4  تا 50 برابر بیشتر از زنان دیگر در همان گروه سنی گزارش شده است.</a:t>
            </a:r>
          </a:p>
          <a:p>
            <a:pPr algn="just" rtl="1"/>
            <a:endParaRPr lang="fa-IR" dirty="0" smtClean="0"/>
          </a:p>
          <a:p>
            <a:pPr algn="just" rtl="1"/>
            <a:r>
              <a:rPr lang="fa-IR" dirty="0" smtClean="0"/>
              <a:t> بسیاری از موارد ترومبوآمبولی وریدی در بارداری، طی سه ماهه اول رخ می دهد بنابراین اگر نیاز به پیشگیری دارویی وجود دارد باید به محض اطمینان از بارداری پیشگیری را شروع کرد.</a:t>
            </a:r>
            <a:endParaRPr lang="en-US" dirty="0" smtClean="0"/>
          </a:p>
          <a:p>
            <a:pPr algn="just"/>
            <a:endParaRPr lang="fa-IR" dirty="0">
              <a:cs typeface="B Yagut" pitchFamily="2" charset="-78"/>
            </a:endParaRPr>
          </a:p>
        </p:txBody>
      </p:sp>
      <p:sp>
        <p:nvSpPr>
          <p:cNvPr id="2" name="Title 1"/>
          <p:cNvSpPr>
            <a:spLocks noGrp="1"/>
          </p:cNvSpPr>
          <p:nvPr>
            <p:ph type="title"/>
          </p:nvPr>
        </p:nvSpPr>
        <p:spPr>
          <a:xfrm>
            <a:off x="457200" y="304800"/>
            <a:ext cx="8229600" cy="838200"/>
          </a:xfrm>
        </p:spPr>
        <p:txBody>
          <a:bodyPr>
            <a:normAutofit fontScale="90000"/>
          </a:bodyPr>
          <a:lstStyle/>
          <a:p>
            <a:pPr algn="r" rtl="1"/>
            <a:r>
              <a:rPr lang="fa-IR" dirty="0" smtClean="0">
                <a:solidFill>
                  <a:schemeClr val="accent1">
                    <a:lumMod val="50000"/>
                  </a:schemeClr>
                </a:solidFill>
                <a:cs typeface="B Titr" pitchFamily="2" charset="-78"/>
              </a:rPr>
              <a:t/>
            </a:r>
            <a:br>
              <a:rPr lang="fa-IR" dirty="0" smtClean="0">
                <a:solidFill>
                  <a:schemeClr val="accent1">
                    <a:lumMod val="50000"/>
                  </a:schemeClr>
                </a:solidFill>
                <a:cs typeface="B Titr" pitchFamily="2" charset="-78"/>
              </a:rPr>
            </a:br>
            <a:r>
              <a:rPr lang="fa-IR" sz="3100" dirty="0" smtClean="0">
                <a:solidFill>
                  <a:srgbClr val="FF0000"/>
                </a:solidFill>
                <a:cs typeface="+mn-cs"/>
              </a:rPr>
              <a:t>اهمیت پیشگیری از </a:t>
            </a:r>
            <a:r>
              <a:rPr lang="en-US" sz="4900" b="1" dirty="0" smtClean="0">
                <a:solidFill>
                  <a:srgbClr val="FF0000"/>
                </a:solidFill>
                <a:cs typeface="+mn-cs"/>
              </a:rPr>
              <a:t>VTE</a:t>
            </a:r>
            <a:r>
              <a:rPr lang="en-US" dirty="0" smtClean="0">
                <a:cs typeface="+mn-cs"/>
              </a:rPr>
              <a:t/>
            </a:r>
            <a:br>
              <a:rPr lang="en-US" dirty="0" smtClean="0">
                <a:cs typeface="+mn-cs"/>
              </a:rPr>
            </a:br>
            <a:endParaRPr lang="fa-IR" dirty="0">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399" y="990600"/>
          <a:ext cx="7543801" cy="4937760"/>
        </p:xfrm>
        <a:graphic>
          <a:graphicData uri="http://schemas.openxmlformats.org/drawingml/2006/table">
            <a:tbl>
              <a:tblPr rtl="1" firstRow="1" bandRow="1">
                <a:tableStyleId>{5C22544A-7EE6-4342-B048-85BDC9FD1C3A}</a:tableStyleId>
              </a:tblPr>
              <a:tblGrid>
                <a:gridCol w="3463990"/>
                <a:gridCol w="1741285"/>
                <a:gridCol w="371616"/>
                <a:gridCol w="1966910"/>
              </a:tblGrid>
              <a:tr h="787400">
                <a:tc>
                  <a:txBody>
                    <a:bodyPr/>
                    <a:lstStyle/>
                    <a:p>
                      <a:pPr algn="ctr" rtl="1"/>
                      <a:r>
                        <a:rPr lang="fa-IR" b="1" dirty="0" smtClean="0">
                          <a:latin typeface="Arial" pitchFamily="34" charset="0"/>
                          <a:cs typeface="Arial" pitchFamily="34" charset="0"/>
                        </a:rPr>
                        <a:t>وضعیت بالینی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a:txBody>
                    <a:bodyPr/>
                    <a:lstStyle/>
                    <a:p>
                      <a:pPr algn="ctr" rtl="1"/>
                      <a:r>
                        <a:rPr lang="fa-IR" b="1" dirty="0" smtClean="0">
                          <a:latin typeface="Arial" pitchFamily="34" charset="0"/>
                          <a:cs typeface="Arial" pitchFamily="34" charset="0"/>
                        </a:rPr>
                        <a:t>اقدام بارداری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rtl="1"/>
                      <a:endParaRPr lang="fa-I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latin typeface="Arial" pitchFamily="34" charset="0"/>
                          <a:cs typeface="Arial" pitchFamily="34" charset="0"/>
                        </a:rPr>
                        <a:t>اقدام پس از زایمان تا 6هفته </a:t>
                      </a:r>
                    </a:p>
                    <a:p>
                      <a:pPr algn="ctr" rtl="1"/>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732280">
                <a:tc>
                  <a:txBody>
                    <a:bodyPr/>
                    <a:lstStyle/>
                    <a:p>
                      <a:pPr rtl="1"/>
                      <a:r>
                        <a:rPr lang="fa-IR" b="1" dirty="0" smtClean="0">
                          <a:solidFill>
                            <a:srgbClr val="FF0000"/>
                          </a:solidFill>
                          <a:latin typeface="Arial" pitchFamily="34" charset="0"/>
                          <a:cs typeface="Arial" pitchFamily="34" charset="0"/>
                        </a:rPr>
                        <a:t>ابتلا</a:t>
                      </a:r>
                      <a:r>
                        <a:rPr lang="fa-IR" b="1" baseline="0" dirty="0" smtClean="0">
                          <a:solidFill>
                            <a:srgbClr val="FF0000"/>
                          </a:solidFill>
                          <a:latin typeface="Arial" pitchFamily="34" charset="0"/>
                          <a:cs typeface="Arial" pitchFamily="34" charset="0"/>
                        </a:rPr>
                        <a:t> به ترومبوفیلی </a:t>
                      </a:r>
                    </a:p>
                    <a:p>
                      <a:pPr rtl="1">
                        <a:buFont typeface="Wingdings" pitchFamily="2" charset="2"/>
                        <a:buChar char="Ø"/>
                      </a:pPr>
                      <a:r>
                        <a:rPr lang="fa-IR" baseline="0" dirty="0" smtClean="0"/>
                        <a:t> </a:t>
                      </a:r>
                      <a:r>
                        <a:rPr kumimoji="0" lang="fa-IR" kern="1200" baseline="0" dirty="0" smtClean="0">
                          <a:solidFill>
                            <a:schemeClr val="dk1"/>
                          </a:solidFill>
                          <a:latin typeface="+mn-lt"/>
                          <a:ea typeface="+mn-ea"/>
                          <a:cs typeface="+mn-cs"/>
                        </a:rPr>
                        <a:t>ترومبوفیلی ارثی ازنوع کم خطر </a:t>
                      </a:r>
                    </a:p>
                    <a:p>
                      <a:pPr marL="0" marR="0" indent="0" algn="r" defTabSz="914400" rtl="1" eaLnBrk="1" fontAlgn="auto" latinLnBrk="0" hangingPunct="1">
                        <a:lnSpc>
                          <a:spcPct val="100000"/>
                        </a:lnSpc>
                        <a:spcBef>
                          <a:spcPts val="0"/>
                        </a:spcBef>
                        <a:spcAft>
                          <a:spcPts val="0"/>
                        </a:spcAft>
                        <a:buClrTx/>
                        <a:buSzTx/>
                        <a:buFont typeface="Wingdings" pitchFamily="2" charset="2"/>
                        <a:buNone/>
                        <a:tabLst/>
                        <a:defRPr/>
                      </a:pPr>
                      <a:r>
                        <a:rPr lang="fa-IR" baseline="0" dirty="0" smtClean="0"/>
                        <a:t>خود سابقه </a:t>
                      </a:r>
                      <a:r>
                        <a:rPr lang="en-US" sz="1800" b="1" dirty="0" smtClean="0">
                          <a:solidFill>
                            <a:srgbClr val="FF0000"/>
                          </a:solidFill>
                        </a:rPr>
                        <a:t>VTE</a:t>
                      </a:r>
                      <a:r>
                        <a:rPr kumimoji="0" lang="fa-IR" kern="1200" baseline="0" dirty="0" smtClean="0">
                          <a:solidFill>
                            <a:schemeClr val="dk1"/>
                          </a:solidFill>
                          <a:latin typeface="+mn-lt"/>
                          <a:ea typeface="+mn-ea"/>
                          <a:cs typeface="+mn-cs"/>
                        </a:rPr>
                        <a:t>نداشته سابقه خانوادگی وعوامل خطر دیگر رانیز ندارد</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3">
                  <a:txBody>
                    <a:bodyPr/>
                    <a:lstStyle/>
                    <a:p>
                      <a:pPr algn="just" rtl="1">
                        <a:spcBef>
                          <a:spcPts val="0"/>
                        </a:spcBef>
                        <a:buNone/>
                      </a:pPr>
                      <a:r>
                        <a:rPr lang="fa-IR" sz="1800" b="1" dirty="0" smtClean="0">
                          <a:latin typeface="Arial" pitchFamily="34" charset="0"/>
                          <a:cs typeface="Arial" pitchFamily="34" charset="0"/>
                        </a:rPr>
                        <a:t>هشدار و مراقبت: </a:t>
                      </a:r>
                    </a:p>
                    <a:p>
                      <a:pPr algn="just" rtl="1">
                        <a:spcBef>
                          <a:spcPts val="0"/>
                        </a:spcBef>
                        <a:buNone/>
                      </a:pPr>
                      <a:r>
                        <a:rPr kumimoji="0" lang="fa-IR" kern="1200" baseline="0" dirty="0" smtClean="0">
                          <a:solidFill>
                            <a:schemeClr val="dk1"/>
                          </a:solidFill>
                          <a:latin typeface="+mn-lt"/>
                          <a:ea typeface="+mn-ea"/>
                          <a:cs typeface="+mn-cs"/>
                        </a:rPr>
                        <a:t>آموزش به مادر در مورد علائم </a:t>
                      </a:r>
                      <a:r>
                        <a:rPr kumimoji="0" lang="en-US" kern="1200" baseline="0" dirty="0" smtClean="0">
                          <a:solidFill>
                            <a:schemeClr val="dk1"/>
                          </a:solidFill>
                          <a:latin typeface="+mn-lt"/>
                          <a:ea typeface="+mn-ea"/>
                          <a:cs typeface="+mn-cs"/>
                        </a:rPr>
                        <a:t>DVT</a:t>
                      </a:r>
                      <a:endParaRPr kumimoji="0" lang="fa-IR" kern="1200" baseline="0" dirty="0" smtClean="0">
                        <a:solidFill>
                          <a:schemeClr val="dk1"/>
                        </a:solidFill>
                        <a:latin typeface="+mn-lt"/>
                        <a:ea typeface="+mn-ea"/>
                        <a:cs typeface="+mn-cs"/>
                      </a:endParaRPr>
                    </a:p>
                    <a:p>
                      <a:pPr algn="just" rtl="1">
                        <a:spcBef>
                          <a:spcPts val="0"/>
                        </a:spcBef>
                        <a:buNone/>
                      </a:pPr>
                      <a:r>
                        <a:rPr kumimoji="0" lang="fa-IR" kern="1200" baseline="0" dirty="0" smtClean="0">
                          <a:solidFill>
                            <a:schemeClr val="dk1"/>
                          </a:solidFill>
                          <a:latin typeface="+mn-lt"/>
                          <a:ea typeface="+mn-ea"/>
                          <a:cs typeface="+mn-cs"/>
                        </a:rPr>
                        <a:t>مراجعه به موقع</a:t>
                      </a:r>
                    </a:p>
                    <a:p>
                      <a:pPr algn="r" rtl="1">
                        <a:spcBef>
                          <a:spcPts val="0"/>
                        </a:spcBef>
                        <a:buNone/>
                      </a:pPr>
                      <a:r>
                        <a:rPr kumimoji="0" lang="fa-IR" kern="1200" baseline="0" dirty="0" smtClean="0">
                          <a:solidFill>
                            <a:schemeClr val="dk1"/>
                          </a:solidFill>
                          <a:latin typeface="+mn-lt"/>
                          <a:ea typeface="+mn-ea"/>
                          <a:cs typeface="+mn-cs"/>
                        </a:rPr>
                        <a:t> بررسی دقیق علائم </a:t>
                      </a:r>
                      <a:r>
                        <a:rPr kumimoji="0" lang="en-US" kern="1200" baseline="0" dirty="0" smtClean="0">
                          <a:solidFill>
                            <a:schemeClr val="dk1"/>
                          </a:solidFill>
                          <a:latin typeface="+mn-lt"/>
                          <a:ea typeface="+mn-ea"/>
                          <a:cs typeface="+mn-cs"/>
                        </a:rPr>
                        <a:t>DVT</a:t>
                      </a:r>
                      <a:r>
                        <a:rPr kumimoji="0" lang="fa-IR" kern="1200" baseline="0" dirty="0" smtClean="0">
                          <a:solidFill>
                            <a:schemeClr val="dk1"/>
                          </a:solidFill>
                          <a:latin typeface="+mn-lt"/>
                          <a:ea typeface="+mn-ea"/>
                          <a:cs typeface="+mn-cs"/>
                        </a:rPr>
                        <a:t>  و </a:t>
                      </a:r>
                      <a:r>
                        <a:rPr kumimoji="0" lang="en-US" kern="1200" baseline="0" dirty="0" smtClean="0">
                          <a:solidFill>
                            <a:schemeClr val="dk1"/>
                          </a:solidFill>
                          <a:latin typeface="+mn-lt"/>
                          <a:ea typeface="+mn-ea"/>
                          <a:cs typeface="+mn-cs"/>
                        </a:rPr>
                        <a:t>VTE</a:t>
                      </a:r>
                      <a:r>
                        <a:rPr kumimoji="0" lang="fa-IR" kern="1200" baseline="0" dirty="0" smtClean="0">
                          <a:solidFill>
                            <a:schemeClr val="dk1"/>
                          </a:solidFill>
                          <a:latin typeface="+mn-lt"/>
                          <a:ea typeface="+mn-ea"/>
                          <a:cs typeface="+mn-cs"/>
                        </a:rPr>
                        <a:t> توسط پزشک در هربار مراجعه و در صورت نیاز تجویز داروی ضدانعقاد</a:t>
                      </a:r>
                      <a:endParaRPr kumimoji="0" lang="en-US" kern="1200" baseline="0" dirty="0" smtClean="0">
                        <a:solidFill>
                          <a:schemeClr val="dk1"/>
                        </a:solidFill>
                        <a:latin typeface="+mn-lt"/>
                        <a:ea typeface="+mn-ea"/>
                        <a:cs typeface="+mn-cs"/>
                      </a:endParaRPr>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rtl="1"/>
                      <a:endParaRPr lang="fa-IR"/>
                    </a:p>
                  </a:txBody>
                  <a:tcPr/>
                </a:tc>
                <a:tc h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b="1"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732280">
                <a:tc>
                  <a:txBody>
                    <a:bodyPr/>
                    <a:lstStyle/>
                    <a:p>
                      <a:pPr rtl="1">
                        <a:buFont typeface="Wingdings" pitchFamily="2" charset="2"/>
                        <a:buChar char="Ø"/>
                      </a:pPr>
                      <a:r>
                        <a:rPr kumimoji="0" lang="fa-IR" kern="1200" baseline="0" dirty="0" smtClean="0">
                          <a:solidFill>
                            <a:schemeClr val="dk1"/>
                          </a:solidFill>
                          <a:latin typeface="+mn-lt"/>
                          <a:ea typeface="+mn-ea"/>
                          <a:cs typeface="+mn-cs"/>
                        </a:rPr>
                        <a:t>ترومبوفیلی اکتسابی </a:t>
                      </a:r>
                    </a:p>
                    <a:p>
                      <a:pPr marL="0" marR="0" indent="0" algn="r" defTabSz="914400" rtl="1" eaLnBrk="1" fontAlgn="auto" latinLnBrk="0" hangingPunct="1">
                        <a:lnSpc>
                          <a:spcPct val="100000"/>
                        </a:lnSpc>
                        <a:spcBef>
                          <a:spcPts val="0"/>
                        </a:spcBef>
                        <a:spcAft>
                          <a:spcPts val="0"/>
                        </a:spcAft>
                        <a:buClrTx/>
                        <a:buSzTx/>
                        <a:buFont typeface="Wingdings" pitchFamily="2" charset="2"/>
                        <a:buNone/>
                        <a:tabLst/>
                        <a:defRPr/>
                      </a:pPr>
                      <a:r>
                        <a:rPr lang="fa-IR" baseline="0" dirty="0" smtClean="0"/>
                        <a:t>سندرم آنتی فسفولپید آنتی بادی یعنی وجود حداقل یک معیار آزمایشگاهی و حداقل یک معیار با لینی </a:t>
                      </a:r>
                      <a:endParaRPr kumimoji="0" lang="fa-IR" kern="1200" baseline="0" dirty="0" smtClean="0">
                        <a:solidFill>
                          <a:schemeClr val="dk1"/>
                        </a:solidFill>
                        <a:latin typeface="+mn-lt"/>
                        <a:ea typeface="+mn-ea"/>
                        <a:cs typeface="+mn-cs"/>
                      </a:endParaRPr>
                    </a:p>
                    <a:p>
                      <a:pPr rtl="1">
                        <a:buFont typeface="Wingdings" pitchFamily="2" charset="2"/>
                        <a:buNone/>
                      </a:pPr>
                      <a:endParaRPr kumimoji="0" lang="fa-IR" kern="1200" baseline="0" dirty="0" smtClean="0">
                        <a:solidFill>
                          <a:schemeClr val="dk1"/>
                        </a:solidFill>
                        <a:latin typeface="+mn-lt"/>
                        <a:ea typeface="+mn-ea"/>
                        <a:cs typeface="+mn-cs"/>
                      </a:endParaRPr>
                    </a:p>
                    <a:p>
                      <a:pPr rtl="1">
                        <a:buFont typeface="Wingdings" pitchFamily="2" charset="2"/>
                        <a:buChar char="Ø"/>
                      </a:pPr>
                      <a:endParaRPr kumimoji="0" lang="fa-IR" kern="1200" baseline="0" dirty="0" smtClean="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r>
                        <a:rPr lang="fa-IR" b="1" dirty="0" smtClean="0">
                          <a:solidFill>
                            <a:srgbClr val="FF0000"/>
                          </a:solidFill>
                        </a:rPr>
                        <a:t>تجویز </a:t>
                      </a:r>
                      <a:r>
                        <a:rPr lang="en-US" b="1" dirty="0" smtClean="0">
                          <a:solidFill>
                            <a:srgbClr val="FF0000"/>
                          </a:solidFill>
                        </a:rPr>
                        <a:t>LMWH</a:t>
                      </a:r>
                      <a:r>
                        <a:rPr lang="fa-IR" b="1" dirty="0" smtClean="0">
                          <a:solidFill>
                            <a:srgbClr val="FF0000"/>
                          </a:solidFill>
                        </a:rPr>
                        <a:t> </a:t>
                      </a:r>
                    </a:p>
                    <a:p>
                      <a:pPr algn="ctr" rtl="1"/>
                      <a:r>
                        <a:rPr lang="fa-IR" b="1" dirty="0" smtClean="0">
                          <a:solidFill>
                            <a:srgbClr val="FF0000"/>
                          </a:solidFill>
                        </a:rPr>
                        <a:t>یا</a:t>
                      </a:r>
                    </a:p>
                    <a:p>
                      <a:pPr algn="ctr" rtl="1"/>
                      <a:r>
                        <a:rPr lang="en-US" b="1" dirty="0" smtClean="0">
                          <a:solidFill>
                            <a:srgbClr val="FF0000"/>
                          </a:solidFill>
                        </a:rPr>
                        <a:t>UFH</a:t>
                      </a:r>
                    </a:p>
                    <a:p>
                      <a:pPr rtl="1"/>
                      <a:endParaRPr lang="fa-IR" b="1" dirty="0" smtClean="0">
                        <a:solidFill>
                          <a:srgbClr val="FF0000"/>
                        </a:solidFill>
                      </a:endParaRPr>
                    </a:p>
                    <a:p>
                      <a:pPr rtl="1"/>
                      <a:r>
                        <a:rPr lang="fa-IR" dirty="0" smtClean="0"/>
                        <a:t>همراه با آسپرین تا 36هفته </a:t>
                      </a:r>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r>
                        <a:rPr lang="fa-IR" b="1" dirty="0" smtClean="0">
                          <a:solidFill>
                            <a:srgbClr val="FF0000"/>
                          </a:solidFill>
                        </a:rPr>
                        <a:t> </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endParaRPr lang="fa-IR"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olidFill>
                            <a:srgbClr val="FF0000"/>
                          </a:solidFill>
                        </a:rPr>
                        <a:t>آنتاگونیست ویتامین </a:t>
                      </a:r>
                      <a:r>
                        <a:rPr lang="en-US" b="1" dirty="0" smtClean="0">
                          <a:solidFill>
                            <a:srgbClr val="FF0000"/>
                          </a:solidFill>
                        </a:rPr>
                        <a:t>K</a:t>
                      </a:r>
                      <a:r>
                        <a:rPr lang="fa-IR" dirty="0" smtClean="0">
                          <a:solidFill>
                            <a:srgbClr val="FF0000"/>
                          </a:solidFill>
                        </a:rPr>
                        <a:t>  با حفظ  </a:t>
                      </a:r>
                      <a:r>
                        <a:rPr lang="en-US" b="1" dirty="0" smtClean="0">
                          <a:solidFill>
                            <a:srgbClr val="FF0000"/>
                          </a:solidFill>
                        </a:rPr>
                        <a:t>INR</a:t>
                      </a:r>
                      <a:r>
                        <a:rPr lang="fa-IR" b="1" dirty="0" smtClean="0">
                          <a:solidFill>
                            <a:srgbClr val="FF0000"/>
                          </a:solidFill>
                        </a:rPr>
                        <a:t> درحد 2تا3</a:t>
                      </a:r>
                      <a:endParaRPr lang="en-US" b="1" dirty="0" smtClean="0">
                        <a:solidFill>
                          <a:srgbClr val="FF0000"/>
                        </a:solidFill>
                      </a:endParaRPr>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457200" y="274638"/>
            <a:ext cx="8229600" cy="258762"/>
          </a:xfrm>
        </p:spPr>
        <p:txBody>
          <a:bodyPr>
            <a:normAutofit fontScale="90000"/>
          </a:bodyPr>
          <a:lstStyle/>
          <a:p>
            <a:r>
              <a:rPr lang="fa-IR" dirty="0" smtClean="0">
                <a:solidFill>
                  <a:srgbClr val="FF0000"/>
                </a:solidFill>
                <a:latin typeface="Arial" pitchFamily="34" charset="0"/>
                <a:cs typeface="Arial" pitchFamily="34" charset="0"/>
              </a:rPr>
              <a:t>پیشگیری از ترومبو آمبولی وریدی هنگام بارداری </a:t>
            </a:r>
            <a:r>
              <a:rPr lang="fa-IR" sz="2400" dirty="0" smtClean="0">
                <a:solidFill>
                  <a:srgbClr val="FF0000"/>
                </a:solidFill>
                <a:latin typeface="Arial" pitchFamily="34" charset="0"/>
                <a:cs typeface="Arial" pitchFamily="34" charset="0"/>
              </a:rPr>
              <a:t>( </a:t>
            </a:r>
            <a:r>
              <a:rPr lang="fa-IR" sz="1600" dirty="0" smtClean="0">
                <a:solidFill>
                  <a:srgbClr val="FF0000"/>
                </a:solidFill>
                <a:latin typeface="Arial" pitchFamily="34" charset="0"/>
                <a:cs typeface="Arial" pitchFamily="34" charset="0"/>
              </a:rPr>
              <a:t>جدول شماره 2)</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0" y="1600200"/>
          <a:ext cx="7391400" cy="4572000"/>
        </p:xfrm>
        <a:graphic>
          <a:graphicData uri="http://schemas.openxmlformats.org/drawingml/2006/table">
            <a:tbl>
              <a:tblPr rtl="1" firstRow="1" bandRow="1">
                <a:tableStyleId>{5C22544A-7EE6-4342-B048-85BDC9FD1C3A}</a:tableStyleId>
              </a:tblPr>
              <a:tblGrid>
                <a:gridCol w="2998692"/>
                <a:gridCol w="2465534"/>
                <a:gridCol w="1927174"/>
              </a:tblGrid>
              <a:tr h="838200">
                <a:tc>
                  <a:txBody>
                    <a:bodyPr/>
                    <a:lstStyle/>
                    <a:p>
                      <a:pPr algn="ctr" rtl="1"/>
                      <a:r>
                        <a:rPr lang="fa-IR" b="1" dirty="0" smtClean="0">
                          <a:latin typeface="Arial" pitchFamily="34" charset="0"/>
                          <a:cs typeface="Arial" pitchFamily="34" charset="0"/>
                        </a:rPr>
                        <a:t>وضعیت بالینی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r>
                        <a:rPr lang="fa-IR" b="1" dirty="0" smtClean="0">
                          <a:latin typeface="Arial" pitchFamily="34" charset="0"/>
                          <a:cs typeface="Arial" pitchFamily="34" charset="0"/>
                        </a:rPr>
                        <a:t>اقدام بارداری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latin typeface="Arial" pitchFamily="34" charset="0"/>
                          <a:cs typeface="Arial" pitchFamily="34" charset="0"/>
                        </a:rPr>
                        <a:t>اقدام پس از زایمان تا 6هفته </a:t>
                      </a:r>
                    </a:p>
                    <a:p>
                      <a:pPr algn="ctr" rtl="1"/>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352800">
                <a:tc>
                  <a:txBody>
                    <a:bodyPr/>
                    <a:lstStyle/>
                    <a:p>
                      <a:pPr rtl="1">
                        <a:buFont typeface="Wingdings" pitchFamily="2" charset="2"/>
                        <a:buChar char="Ø"/>
                      </a:pPr>
                      <a:r>
                        <a:rPr kumimoji="0" lang="fa-IR" kern="1200" baseline="0" dirty="0" smtClean="0">
                          <a:solidFill>
                            <a:schemeClr val="dk1"/>
                          </a:solidFill>
                          <a:latin typeface="+mn-lt"/>
                          <a:ea typeface="+mn-ea"/>
                          <a:cs typeface="+mn-cs"/>
                        </a:rPr>
                        <a:t>ترومبوفیلی اکتسابی </a:t>
                      </a:r>
                    </a:p>
                    <a:p>
                      <a:pPr marL="0" marR="0" indent="0" algn="r" defTabSz="914400" rtl="1" eaLnBrk="1" fontAlgn="auto" latinLnBrk="0" hangingPunct="1">
                        <a:lnSpc>
                          <a:spcPct val="100000"/>
                        </a:lnSpc>
                        <a:spcBef>
                          <a:spcPts val="0"/>
                        </a:spcBef>
                        <a:spcAft>
                          <a:spcPts val="0"/>
                        </a:spcAft>
                        <a:buClrTx/>
                        <a:buSzTx/>
                        <a:buFont typeface="Wingdings" pitchFamily="2" charset="2"/>
                        <a:buNone/>
                        <a:tabLst/>
                        <a:defRPr/>
                      </a:pPr>
                      <a:r>
                        <a:rPr lang="fa-IR" baseline="0" dirty="0" smtClean="0"/>
                        <a:t>فقط وجود معیار آزمایشگاهی آنتی فسفولپید آنتی بادی بدون وجود معیار بالینی </a:t>
                      </a:r>
                      <a:endParaRPr kumimoji="0" lang="fa-IR" kern="1200" baseline="0" dirty="0" smtClean="0">
                        <a:solidFill>
                          <a:schemeClr val="dk1"/>
                        </a:solidFill>
                        <a:latin typeface="+mn-lt"/>
                        <a:ea typeface="+mn-ea"/>
                        <a:cs typeface="+mn-cs"/>
                      </a:endParaRPr>
                    </a:p>
                    <a:p>
                      <a:pPr rtl="1">
                        <a:buFont typeface="Wingdings" pitchFamily="2" charset="2"/>
                        <a:buNone/>
                      </a:pPr>
                      <a:endParaRPr kumimoji="0" lang="fa-IR" kern="1200" baseline="0" dirty="0" smtClean="0">
                        <a:solidFill>
                          <a:schemeClr val="dk1"/>
                        </a:solidFill>
                        <a:latin typeface="+mn-lt"/>
                        <a:ea typeface="+mn-ea"/>
                        <a:cs typeface="+mn-cs"/>
                      </a:endParaRPr>
                    </a:p>
                    <a:p>
                      <a:pPr rtl="1">
                        <a:buFont typeface="Wingdings" pitchFamily="2" charset="2"/>
                        <a:buNone/>
                      </a:pPr>
                      <a:endParaRPr kumimoji="0" lang="fa-IR" kern="1200" baseline="0" dirty="0" smtClean="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rtl="1">
                        <a:spcBef>
                          <a:spcPts val="0"/>
                        </a:spcBef>
                        <a:buNone/>
                      </a:pPr>
                      <a:r>
                        <a:rPr lang="fa-IR" sz="1800" b="1" dirty="0" smtClean="0">
                          <a:latin typeface="Arial" pitchFamily="34" charset="0"/>
                          <a:cs typeface="Arial" pitchFamily="34" charset="0"/>
                        </a:rPr>
                        <a:t>هشدار و مراقبت: </a:t>
                      </a:r>
                    </a:p>
                    <a:p>
                      <a:pPr algn="just" rtl="1">
                        <a:spcBef>
                          <a:spcPts val="0"/>
                        </a:spcBef>
                        <a:buNone/>
                      </a:pPr>
                      <a:r>
                        <a:rPr kumimoji="0" lang="fa-IR" kern="1200" baseline="0" dirty="0" smtClean="0">
                          <a:solidFill>
                            <a:schemeClr val="dk1"/>
                          </a:solidFill>
                          <a:latin typeface="+mn-lt"/>
                          <a:ea typeface="+mn-ea"/>
                          <a:cs typeface="+mn-cs"/>
                        </a:rPr>
                        <a:t>آموزش به مادر در مورد علائم </a:t>
                      </a:r>
                      <a:r>
                        <a:rPr kumimoji="0" lang="en-US" kern="1200" baseline="0" dirty="0" smtClean="0">
                          <a:solidFill>
                            <a:schemeClr val="dk1"/>
                          </a:solidFill>
                          <a:latin typeface="+mn-lt"/>
                          <a:ea typeface="+mn-ea"/>
                          <a:cs typeface="+mn-cs"/>
                        </a:rPr>
                        <a:t>DVT</a:t>
                      </a:r>
                      <a:endParaRPr kumimoji="0" lang="fa-IR" kern="1200" baseline="0" dirty="0" smtClean="0">
                        <a:solidFill>
                          <a:schemeClr val="dk1"/>
                        </a:solidFill>
                        <a:latin typeface="+mn-lt"/>
                        <a:ea typeface="+mn-ea"/>
                        <a:cs typeface="+mn-cs"/>
                      </a:endParaRPr>
                    </a:p>
                    <a:p>
                      <a:pPr algn="just" rtl="1">
                        <a:spcBef>
                          <a:spcPts val="0"/>
                        </a:spcBef>
                        <a:buNone/>
                      </a:pPr>
                      <a:r>
                        <a:rPr kumimoji="0" lang="fa-IR" kern="1200" baseline="0" dirty="0" smtClean="0">
                          <a:solidFill>
                            <a:schemeClr val="dk1"/>
                          </a:solidFill>
                          <a:latin typeface="+mn-lt"/>
                          <a:ea typeface="+mn-ea"/>
                          <a:cs typeface="+mn-cs"/>
                        </a:rPr>
                        <a:t>مراجعه به موقع</a:t>
                      </a:r>
                    </a:p>
                    <a:p>
                      <a:pPr algn="r" rtl="1">
                        <a:spcBef>
                          <a:spcPts val="0"/>
                        </a:spcBef>
                        <a:buNone/>
                      </a:pPr>
                      <a:r>
                        <a:rPr kumimoji="0" lang="fa-IR" kern="1200" baseline="0" dirty="0" smtClean="0">
                          <a:solidFill>
                            <a:schemeClr val="dk1"/>
                          </a:solidFill>
                          <a:latin typeface="+mn-lt"/>
                          <a:ea typeface="+mn-ea"/>
                          <a:cs typeface="+mn-cs"/>
                        </a:rPr>
                        <a:t> بررسی دقیق علائم </a:t>
                      </a:r>
                      <a:r>
                        <a:rPr kumimoji="0" lang="en-US" kern="1200" baseline="0" dirty="0" smtClean="0">
                          <a:solidFill>
                            <a:schemeClr val="dk1"/>
                          </a:solidFill>
                          <a:latin typeface="+mn-lt"/>
                          <a:ea typeface="+mn-ea"/>
                          <a:cs typeface="+mn-cs"/>
                        </a:rPr>
                        <a:t>DVT</a:t>
                      </a:r>
                      <a:r>
                        <a:rPr kumimoji="0" lang="fa-IR" kern="1200" baseline="0" dirty="0" smtClean="0">
                          <a:solidFill>
                            <a:schemeClr val="dk1"/>
                          </a:solidFill>
                          <a:latin typeface="+mn-lt"/>
                          <a:ea typeface="+mn-ea"/>
                          <a:cs typeface="+mn-cs"/>
                        </a:rPr>
                        <a:t>  و </a:t>
                      </a:r>
                      <a:r>
                        <a:rPr kumimoji="0" lang="en-US" kern="1200" baseline="0" dirty="0" smtClean="0">
                          <a:solidFill>
                            <a:schemeClr val="dk1"/>
                          </a:solidFill>
                          <a:latin typeface="+mn-lt"/>
                          <a:ea typeface="+mn-ea"/>
                          <a:cs typeface="+mn-cs"/>
                        </a:rPr>
                        <a:t>VTE</a:t>
                      </a:r>
                      <a:r>
                        <a:rPr kumimoji="0" lang="fa-IR" kern="1200" baseline="0" dirty="0" smtClean="0">
                          <a:solidFill>
                            <a:schemeClr val="dk1"/>
                          </a:solidFill>
                          <a:latin typeface="+mn-lt"/>
                          <a:ea typeface="+mn-ea"/>
                          <a:cs typeface="+mn-cs"/>
                        </a:rPr>
                        <a:t> توسط پزشک در هربار مراجعه و در صورت نیاز تجویز داروی ضدانعقاد</a:t>
                      </a:r>
                      <a:endParaRPr kumimoji="0" lang="en-US" kern="1200" baseline="0" dirty="0" smtClean="0">
                        <a:solidFill>
                          <a:schemeClr val="dk1"/>
                        </a:solidFill>
                        <a:latin typeface="+mn-lt"/>
                        <a:ea typeface="+mn-ea"/>
                        <a:cs typeface="+mn-cs"/>
                      </a:endParaRPr>
                    </a:p>
                    <a:p>
                      <a:pPr algn="ctr" rtl="1"/>
                      <a:endParaRPr lang="fa-IR" b="1" dirty="0" smtClean="0">
                        <a:solidFill>
                          <a:srgbClr val="FF0000"/>
                        </a:solidFill>
                      </a:endParaRPr>
                    </a:p>
                    <a:p>
                      <a:pPr rtl="1"/>
                      <a:endParaRPr lang="fa-IR" b="1"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r>
                        <a:rPr lang="fa-IR" b="1" dirty="0" smtClean="0">
                          <a:solidFill>
                            <a:srgbClr val="FF0000"/>
                          </a:solidFill>
                        </a:rPr>
                        <a:t> تا یک هفته</a:t>
                      </a:r>
                      <a:r>
                        <a:rPr lang="fa-IR" b="1" baseline="0" dirty="0" smtClean="0">
                          <a:solidFill>
                            <a:srgbClr val="FF0000"/>
                          </a:solidFill>
                        </a:rPr>
                        <a:t> پس از زایمان </a:t>
                      </a:r>
                    </a:p>
                    <a:p>
                      <a:pPr marL="0" marR="0" indent="0" algn="ctr" defTabSz="914400" rtl="1" eaLnBrk="1" fontAlgn="auto" latinLnBrk="0" hangingPunct="1">
                        <a:lnSpc>
                          <a:spcPct val="100000"/>
                        </a:lnSpc>
                        <a:spcBef>
                          <a:spcPts val="0"/>
                        </a:spcBef>
                        <a:spcAft>
                          <a:spcPts val="0"/>
                        </a:spcAft>
                        <a:buClrTx/>
                        <a:buSzTx/>
                        <a:buFontTx/>
                        <a:buNone/>
                        <a:tabLst/>
                        <a:defRPr/>
                      </a:pPr>
                      <a:r>
                        <a:rPr lang="fa-IR" b="1" baseline="0" dirty="0" smtClean="0">
                          <a:solidFill>
                            <a:srgbClr val="FF0000"/>
                          </a:solidFill>
                        </a:rPr>
                        <a:t>نکته : درصورتی که در طی بارداری داروی ضد انعقاد دریافت شده تا 6هفته پس از زایمان ادامه درمان </a:t>
                      </a:r>
                    </a:p>
                    <a:p>
                      <a:pPr marL="0" marR="0" indent="0" algn="ctr" defTabSz="914400" rtl="1" eaLnBrk="1" fontAlgn="auto" latinLnBrk="0" hangingPunct="1">
                        <a:lnSpc>
                          <a:spcPct val="100000"/>
                        </a:lnSpc>
                        <a:spcBef>
                          <a:spcPts val="0"/>
                        </a:spcBef>
                        <a:spcAft>
                          <a:spcPts val="0"/>
                        </a:spcAft>
                        <a:buClrTx/>
                        <a:buSzTx/>
                        <a:buFontTx/>
                        <a:buNone/>
                        <a:tabLst/>
                        <a:defRPr/>
                      </a:pPr>
                      <a:endParaRPr lang="fa-IR" b="1" baseline="0"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a-IR" b="1" baseline="0"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fa-IR" b="1" dirty="0" smtClean="0">
                        <a:solidFill>
                          <a:srgbClr val="FF0000"/>
                        </a:solidFill>
                      </a:endParaRPr>
                    </a:p>
                    <a:p>
                      <a:pPr rtl="1"/>
                      <a:endParaRPr lang="en-US"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fa-IR" dirty="0" smtClean="0">
                <a:solidFill>
                  <a:srgbClr val="FF0000"/>
                </a:solidFill>
                <a:latin typeface="Arial" pitchFamily="34" charset="0"/>
                <a:cs typeface="Arial" pitchFamily="34" charset="0"/>
              </a:rPr>
              <a:t>پیشگیری از ترومبو آمبولی وریدی هنگام بارداری </a:t>
            </a:r>
            <a:r>
              <a:rPr lang="fa-IR" sz="2400" dirty="0" smtClean="0">
                <a:solidFill>
                  <a:srgbClr val="FF0000"/>
                </a:solidFill>
                <a:latin typeface="Arial" pitchFamily="34" charset="0"/>
                <a:cs typeface="Arial" pitchFamily="34" charset="0"/>
              </a:rPr>
              <a:t>( </a:t>
            </a:r>
            <a:r>
              <a:rPr lang="fa-IR" sz="1600" dirty="0" smtClean="0">
                <a:solidFill>
                  <a:srgbClr val="FF0000"/>
                </a:solidFill>
                <a:latin typeface="Arial" pitchFamily="34" charset="0"/>
                <a:cs typeface="Arial" pitchFamily="34" charset="0"/>
              </a:rPr>
              <a:t>جدول شماره 2)</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239078"/>
          <a:ext cx="7425558" cy="5618922"/>
        </p:xfrm>
        <a:graphic>
          <a:graphicData uri="http://schemas.openxmlformats.org/drawingml/2006/table">
            <a:tbl>
              <a:tblPr rtl="1" firstRow="1" bandRow="1">
                <a:tableStyleId>{5C22544A-7EE6-4342-B048-85BDC9FD1C3A}</a:tableStyleId>
              </a:tblPr>
              <a:tblGrid>
                <a:gridCol w="2677510"/>
                <a:gridCol w="4748048"/>
              </a:tblGrid>
              <a:tr h="533400">
                <a:tc>
                  <a:txBody>
                    <a:bodyPr/>
                    <a:lstStyle/>
                    <a:p>
                      <a:pPr algn="ctr" rtl="1"/>
                      <a:r>
                        <a:rPr lang="fa-IR" b="1" dirty="0" smtClean="0">
                          <a:latin typeface="Arial" pitchFamily="34" charset="0"/>
                          <a:cs typeface="Arial" pitchFamily="34" charset="0"/>
                        </a:rPr>
                        <a:t>وضعیت بالینی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r>
                        <a:rPr lang="fa-IR" b="1" dirty="0" smtClean="0">
                          <a:latin typeface="Arial" pitchFamily="34" charset="0"/>
                          <a:cs typeface="Arial" pitchFamily="34" charset="0"/>
                        </a:rPr>
                        <a:t>اقدام بارداری </a:t>
                      </a:r>
                      <a:endParaRPr lang="fa-IR"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113722">
                <a:tc>
                  <a:txBody>
                    <a:bodyPr/>
                    <a:lstStyle/>
                    <a:p>
                      <a:pPr rtl="1">
                        <a:buFont typeface="Wingdings" pitchFamily="2" charset="2"/>
                        <a:buChar char="Ø"/>
                      </a:pPr>
                      <a:r>
                        <a:rPr kumimoji="0" lang="fa-IR" kern="1200" baseline="0" dirty="0" smtClean="0">
                          <a:solidFill>
                            <a:schemeClr val="dk1"/>
                          </a:solidFill>
                          <a:latin typeface="+mn-lt"/>
                          <a:ea typeface="+mn-ea"/>
                          <a:cs typeface="+mn-cs"/>
                        </a:rPr>
                        <a:t>وجود دو یا بیشتر عامل خطر ذکر شده در جدول 1(به جز سزارین )</a:t>
                      </a:r>
                    </a:p>
                    <a:p>
                      <a:pPr rtl="1">
                        <a:buFont typeface="Wingdings" pitchFamily="2" charset="2"/>
                        <a:buNone/>
                      </a:pPr>
                      <a:endParaRPr kumimoji="0" lang="fa-IR" kern="1200" baseline="0" dirty="0" smtClean="0">
                        <a:solidFill>
                          <a:schemeClr val="dk1"/>
                        </a:solidFill>
                        <a:latin typeface="+mn-lt"/>
                        <a:ea typeface="+mn-ea"/>
                        <a:cs typeface="+mn-cs"/>
                      </a:endParaRPr>
                    </a:p>
                    <a:p>
                      <a:pPr rtl="1">
                        <a:buFont typeface="Wingdings" pitchFamily="2" charset="2"/>
                        <a:buNone/>
                      </a:pPr>
                      <a:endParaRPr kumimoji="0" lang="fa-IR" kern="1200" baseline="0" dirty="0" smtClean="0">
                        <a:solidFill>
                          <a:schemeClr val="dk1"/>
                        </a:solidFill>
                        <a:latin typeface="+mn-lt"/>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تجویز </a:t>
                      </a:r>
                      <a:r>
                        <a:rPr lang="en-US" b="1" dirty="0" smtClean="0">
                          <a:solidFill>
                            <a:srgbClr val="FF0000"/>
                          </a:solidFill>
                        </a:rPr>
                        <a:t>LMWH</a:t>
                      </a:r>
                      <a:endParaRPr lang="fa-IR" b="1"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یا</a:t>
                      </a:r>
                    </a:p>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 </a:t>
                      </a:r>
                      <a:r>
                        <a:rPr lang="en-US" b="1" dirty="0" smtClean="0">
                          <a:solidFill>
                            <a:srgbClr val="FF0000"/>
                          </a:solidFill>
                        </a:rPr>
                        <a:t>UFH</a:t>
                      </a:r>
                      <a:r>
                        <a:rPr lang="fa-IR" b="1" dirty="0" smtClean="0">
                          <a:solidFill>
                            <a:srgbClr val="FF0000"/>
                          </a:solidFill>
                        </a:rPr>
                        <a:t>تا یک هفته</a:t>
                      </a:r>
                      <a:r>
                        <a:rPr lang="fa-IR" b="1" baseline="0" dirty="0" smtClean="0">
                          <a:solidFill>
                            <a:srgbClr val="FF0000"/>
                          </a:solidFill>
                        </a:rPr>
                        <a:t> پس از زایمان </a:t>
                      </a:r>
                    </a:p>
                    <a:p>
                      <a:pPr marL="0" marR="0" indent="0" algn="ctr" defTabSz="914400" rtl="1" eaLnBrk="1" fontAlgn="auto" latinLnBrk="0" hangingPunct="1">
                        <a:lnSpc>
                          <a:spcPct val="100000"/>
                        </a:lnSpc>
                        <a:spcBef>
                          <a:spcPts val="0"/>
                        </a:spcBef>
                        <a:spcAft>
                          <a:spcPts val="0"/>
                        </a:spcAft>
                        <a:buClrTx/>
                        <a:buSzTx/>
                        <a:buFontTx/>
                        <a:buNone/>
                        <a:tabLst/>
                        <a:defRPr/>
                      </a:pPr>
                      <a:endParaRPr lang="fa-IR" b="1" baseline="0"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baseline="0" dirty="0" smtClean="0">
                          <a:solidFill>
                            <a:srgbClr val="FF0000"/>
                          </a:solidFill>
                        </a:rPr>
                        <a:t>در صورتی که عوامل خطر 3مورد یا بیشتر می باشند پیشگیری مکانیکی همراه با پیشگیری دارویی توصیه می شود </a:t>
                      </a:r>
                      <a:endParaRPr lang="fa-IR" b="1"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799522">
                <a:tc>
                  <a:txBody>
                    <a:bodyPr/>
                    <a:lstStyle/>
                    <a:p>
                      <a:pPr rtl="1">
                        <a:buFont typeface="Wingdings" pitchFamily="2" charset="2"/>
                        <a:buChar char="Ø"/>
                      </a:pPr>
                      <a:r>
                        <a:rPr kumimoji="0" lang="fa-IR" kern="1200" baseline="0" dirty="0" smtClean="0">
                          <a:solidFill>
                            <a:schemeClr val="dk1"/>
                          </a:solidFill>
                          <a:latin typeface="+mn-lt"/>
                          <a:ea typeface="+mn-ea"/>
                          <a:cs typeface="+mn-cs"/>
                        </a:rPr>
                        <a:t>وجود یک عامل خطر ذکر شده در جدول ا(به جز سزارین )</a:t>
                      </a:r>
                    </a:p>
                    <a:p>
                      <a:pPr rtl="1">
                        <a:buFont typeface="Wingdings" pitchFamily="2" charset="2"/>
                        <a:buChar char="Ø"/>
                      </a:pPr>
                      <a:endParaRPr kumimoji="0" lang="fa-IR" kern="1200" baseline="0" dirty="0" smtClean="0">
                        <a:solidFill>
                          <a:schemeClr val="dk1"/>
                        </a:solidFill>
                        <a:latin typeface="+mn-lt"/>
                        <a:ea typeface="+mn-ea"/>
                        <a:cs typeface="+mn-cs"/>
                      </a:endParaRPr>
                    </a:p>
                    <a:p>
                      <a:pPr rtl="1">
                        <a:buFont typeface="Wingdings" pitchFamily="2" charset="2"/>
                        <a:buChar char="Ø"/>
                      </a:pPr>
                      <a:r>
                        <a:rPr kumimoji="0" lang="fa-IR" kern="1200" baseline="0" dirty="0" smtClean="0">
                          <a:solidFill>
                            <a:schemeClr val="dk1"/>
                          </a:solidFill>
                          <a:latin typeface="+mn-lt"/>
                          <a:ea typeface="+mn-ea"/>
                          <a:cs typeface="+mn-cs"/>
                        </a:rPr>
                        <a:t>هیچیک از عوامل خطر وجود ندارد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solidFill>
                            <a:srgbClr val="FF0000"/>
                          </a:solidFill>
                        </a:rPr>
                        <a:t>در طی بستری</a:t>
                      </a:r>
                      <a:r>
                        <a:rPr lang="fa-IR" b="1" baseline="0" dirty="0" smtClean="0">
                          <a:solidFill>
                            <a:srgbClr val="FF0000"/>
                          </a:solidFill>
                        </a:rPr>
                        <a:t> :اقدامات حمایتی (انجام تمرینات ساده روی تخت و...)و کمک به مادر برای از تخت پایین آمدن و راه رفتن </a:t>
                      </a:r>
                    </a:p>
                    <a:p>
                      <a:pPr marL="0" marR="0" indent="0" algn="ctr" defTabSz="914400" rtl="1" eaLnBrk="1" fontAlgn="auto" latinLnBrk="0" hangingPunct="1">
                        <a:lnSpc>
                          <a:spcPct val="100000"/>
                        </a:lnSpc>
                        <a:spcBef>
                          <a:spcPts val="0"/>
                        </a:spcBef>
                        <a:spcAft>
                          <a:spcPts val="0"/>
                        </a:spcAft>
                        <a:buClrTx/>
                        <a:buSzTx/>
                        <a:buFontTx/>
                        <a:buNone/>
                        <a:tabLst/>
                        <a:defRPr/>
                      </a:pPr>
                      <a:endParaRPr lang="fa-IR" b="1" baseline="0" dirty="0" smtClean="0">
                        <a:solidFill>
                          <a:srgbClr val="FF0000"/>
                        </a:solidFill>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b="1" baseline="0" dirty="0" smtClean="0">
                          <a:solidFill>
                            <a:srgbClr val="FF0000"/>
                          </a:solidFill>
                        </a:rPr>
                        <a:t>هنگام ترخیص :آموزش به مادر در مورد علائم </a:t>
                      </a:r>
                      <a:r>
                        <a:rPr kumimoji="0" lang="en-US" b="1" kern="1200" baseline="0" dirty="0" smtClean="0">
                          <a:solidFill>
                            <a:srgbClr val="FF0000"/>
                          </a:solidFill>
                          <a:latin typeface="+mn-lt"/>
                          <a:ea typeface="+mn-ea"/>
                          <a:cs typeface="+mn-cs"/>
                        </a:rPr>
                        <a:t>DVT</a:t>
                      </a:r>
                      <a:r>
                        <a:rPr kumimoji="0" lang="fa-IR" b="1" kern="1200" baseline="0" dirty="0" smtClean="0">
                          <a:solidFill>
                            <a:srgbClr val="FF0000"/>
                          </a:solidFill>
                          <a:latin typeface="+mn-lt"/>
                          <a:ea typeface="+mn-ea"/>
                          <a:cs typeface="+mn-cs"/>
                        </a:rPr>
                        <a:t>و مراجعه به موقع ،توصیه به تحرک و مصرف کافی مایعات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a:bodyPr>
          <a:lstStyle/>
          <a:p>
            <a:r>
              <a:rPr lang="fa-IR" sz="3600" dirty="0" smtClean="0">
                <a:solidFill>
                  <a:srgbClr val="FF0000"/>
                </a:solidFill>
                <a:latin typeface="Arial" pitchFamily="34" charset="0"/>
                <a:cs typeface="Arial" pitchFamily="34" charset="0"/>
              </a:rPr>
              <a:t>پیشگیری از ترومبو آمبولی وریدی هنگام بارداری </a:t>
            </a:r>
            <a:r>
              <a:rPr lang="fa-IR" sz="2000" dirty="0" smtClean="0">
                <a:solidFill>
                  <a:srgbClr val="FF0000"/>
                </a:solidFill>
                <a:latin typeface="Arial" pitchFamily="34" charset="0"/>
                <a:cs typeface="Arial" pitchFamily="34" charset="0"/>
              </a:rPr>
              <a:t>( </a:t>
            </a:r>
            <a:r>
              <a:rPr lang="fa-IR" sz="1200" dirty="0" smtClean="0">
                <a:solidFill>
                  <a:srgbClr val="FF0000"/>
                </a:solidFill>
                <a:latin typeface="Arial" pitchFamily="34" charset="0"/>
                <a:cs typeface="Arial" pitchFamily="34" charset="0"/>
              </a:rPr>
              <a:t>جدول شماره 2)</a:t>
            </a:r>
            <a:endParaRPr lang="fa-I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درصورت طولانی شدن یک عامل خطر به مدت بیشتر از یک هفته (مانند عفونت زخم یا بستری به مدت طولانی در بیمارستان )پیشگیری دارویی تا برطرف شدن عامل خطر </a:t>
            </a:r>
          </a:p>
          <a:p>
            <a:endParaRPr lang="fa-IR" dirty="0" smtClean="0"/>
          </a:p>
          <a:p>
            <a:r>
              <a:rPr lang="fa-IR" dirty="0" smtClean="0"/>
              <a:t>در مورد مادران خیلی چاق با معیار توده بدنی  بیش از40(حتی اگر فقط همین یک عامل خطر )پیشگیری دارویی تا یک هفته پس از زایمان توصیه می شود .</a:t>
            </a:r>
            <a:endParaRPr lang="fa-IR" dirty="0"/>
          </a:p>
        </p:txBody>
      </p:sp>
      <p:sp>
        <p:nvSpPr>
          <p:cNvPr id="2" name="Title 1"/>
          <p:cNvSpPr>
            <a:spLocks noGrp="1"/>
          </p:cNvSpPr>
          <p:nvPr>
            <p:ph type="title"/>
          </p:nvPr>
        </p:nvSpPr>
        <p:spPr/>
        <p:txBody>
          <a:bodyPr>
            <a:normAutofit/>
          </a:bodyPr>
          <a:lstStyle/>
          <a:p>
            <a:pPr algn="r"/>
            <a:r>
              <a:rPr lang="fa-IR" sz="3600" dirty="0" smtClean="0">
                <a:solidFill>
                  <a:srgbClr val="FF0000"/>
                </a:solidFill>
                <a:latin typeface="Arial" pitchFamily="34" charset="0"/>
                <a:cs typeface="Arial" pitchFamily="34" charset="0"/>
              </a:rPr>
              <a:t>نکات مهم :</a:t>
            </a:r>
            <a:endParaRPr lang="fa-IR" sz="36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در دوران پیش از بارداری :</a:t>
            </a:r>
          </a:p>
          <a:p>
            <a:pPr>
              <a:buNone/>
            </a:pPr>
            <a:r>
              <a:rPr lang="fa-IR" dirty="0" smtClean="0"/>
              <a:t> زنان واجد شرایط مه به مدت طولانی تحت درمان با آنتا گونیست ویتامین</a:t>
            </a:r>
            <a:r>
              <a:rPr lang="en-US" b="1" dirty="0" smtClean="0">
                <a:solidFill>
                  <a:srgbClr val="FF0000"/>
                </a:solidFill>
              </a:rPr>
              <a:t> K</a:t>
            </a:r>
            <a:r>
              <a:rPr lang="fa-IR" dirty="0" smtClean="0"/>
              <a:t> هستند و قصد بارداری دارند و کاندید دریافت </a:t>
            </a:r>
            <a:r>
              <a:rPr lang="en-US" dirty="0" smtClean="0">
                <a:solidFill>
                  <a:srgbClr val="FF0000"/>
                </a:solidFill>
              </a:rPr>
              <a:t>LMWH</a:t>
            </a:r>
            <a:r>
              <a:rPr lang="fa-IR" dirty="0" smtClean="0"/>
              <a:t>هستند </a:t>
            </a:r>
          </a:p>
          <a:p>
            <a:pPr>
              <a:buNone/>
            </a:pPr>
            <a:r>
              <a:rPr lang="fa-IR" dirty="0" smtClean="0">
                <a:solidFill>
                  <a:srgbClr val="FF0000"/>
                </a:solidFill>
              </a:rPr>
              <a:t>نکته مهم :</a:t>
            </a:r>
          </a:p>
          <a:p>
            <a:pPr marL="457200" indent="-457200">
              <a:buFont typeface="Wingdings" pitchFamily="2" charset="2"/>
              <a:buChar char="Ø"/>
            </a:pPr>
            <a:r>
              <a:rPr lang="fa-IR" dirty="0" smtClean="0"/>
              <a:t>به محض مشکوک شدن به بارداری وانجام آزمایش</a:t>
            </a:r>
          </a:p>
          <a:p>
            <a:pPr marL="457200" indent="-457200">
              <a:buFont typeface="Wingdings" pitchFamily="2" charset="2"/>
              <a:buChar char="Ø"/>
            </a:pPr>
            <a:r>
              <a:rPr lang="fa-IR" dirty="0" smtClean="0"/>
              <a:t>درصورت اطمینان از بارداری بلافاصله آنتا گونیست ویتامین</a:t>
            </a:r>
            <a:r>
              <a:rPr lang="en-US" b="1" dirty="0" smtClean="0">
                <a:solidFill>
                  <a:srgbClr val="FF0000"/>
                </a:solidFill>
              </a:rPr>
              <a:t> K</a:t>
            </a:r>
            <a:r>
              <a:rPr lang="fa-IR" b="1" dirty="0" smtClean="0">
                <a:solidFill>
                  <a:srgbClr val="FF0000"/>
                </a:solidFill>
              </a:rPr>
              <a:t> به </a:t>
            </a:r>
            <a:r>
              <a:rPr lang="en-US" dirty="0" smtClean="0">
                <a:solidFill>
                  <a:srgbClr val="FF0000"/>
                </a:solidFill>
              </a:rPr>
              <a:t>LMWH</a:t>
            </a:r>
            <a:r>
              <a:rPr lang="fa-IR" dirty="0" smtClean="0">
                <a:solidFill>
                  <a:srgbClr val="FF0000"/>
                </a:solidFill>
              </a:rPr>
              <a:t> </a:t>
            </a:r>
            <a:r>
              <a:rPr lang="fa-IR" dirty="0" smtClean="0"/>
              <a:t>تبدیل شود </a:t>
            </a:r>
          </a:p>
          <a:p>
            <a:pPr marL="457200" indent="-457200">
              <a:buFont typeface="Wingdings" pitchFamily="2" charset="2"/>
              <a:buChar char="Ø"/>
            </a:pPr>
            <a:endParaRPr lang="fa-IR" dirty="0" smtClean="0"/>
          </a:p>
          <a:p>
            <a:pPr marL="457200" indent="-457200">
              <a:buNone/>
            </a:pPr>
            <a:endParaRPr lang="fa-IR" dirty="0" smtClean="0"/>
          </a:p>
          <a:p>
            <a:pPr>
              <a:buNone/>
            </a:pPr>
            <a:endParaRPr lang="fa-IR" dirty="0" smtClean="0"/>
          </a:p>
        </p:txBody>
      </p:sp>
      <p:sp>
        <p:nvSpPr>
          <p:cNvPr id="2" name="Title 1"/>
          <p:cNvSpPr>
            <a:spLocks noGrp="1"/>
          </p:cNvSpPr>
          <p:nvPr>
            <p:ph type="title"/>
          </p:nvPr>
        </p:nvSpPr>
        <p:spPr/>
        <p:txBody>
          <a:bodyPr>
            <a:normAutofit fontScale="90000"/>
          </a:bodyPr>
          <a:lstStyle/>
          <a:p>
            <a:pPr algn="r"/>
            <a:r>
              <a:rPr lang="fa-IR" dirty="0" smtClean="0">
                <a:solidFill>
                  <a:srgbClr val="FF0000"/>
                </a:solidFill>
                <a:latin typeface="Arial" pitchFamily="34" charset="0"/>
                <a:cs typeface="Arial" pitchFamily="34" charset="0"/>
              </a:rPr>
              <a:t>برخی ملاحظات مهم درمانی هنگام استفاده از داروهای ضد انعقاد </a:t>
            </a:r>
            <a:endParaRPr lang="fa-IR" dirty="0">
              <a:solidFill>
                <a:srgbClr val="FF0000"/>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solidFill>
                  <a:srgbClr val="FF0000"/>
                </a:solidFill>
              </a:rPr>
              <a:t>دوران باردار و پس از زایمان</a:t>
            </a:r>
          </a:p>
          <a:p>
            <a:pPr>
              <a:buFont typeface="Wingdings" pitchFamily="2" charset="2"/>
              <a:buChar char="Ø"/>
            </a:pPr>
            <a:r>
              <a:rPr lang="fa-IR" dirty="0" smtClean="0">
                <a:solidFill>
                  <a:schemeClr val="dk1"/>
                </a:solidFill>
              </a:rPr>
              <a:t>توصیه به تمامی زنان باردار که داروی ضد انعقاد جهت درمان</a:t>
            </a:r>
            <a:r>
              <a:rPr lang="en-US" dirty="0" smtClean="0">
                <a:solidFill>
                  <a:schemeClr val="dk1"/>
                </a:solidFill>
              </a:rPr>
              <a:t>VTE</a:t>
            </a:r>
            <a:r>
              <a:rPr lang="fa-IR" dirty="0" smtClean="0">
                <a:solidFill>
                  <a:schemeClr val="dk1"/>
                </a:solidFill>
              </a:rPr>
              <a:t> دریافت می کنند و باردار میشوند در سه ماهه اول ،دوم،سوم به جای آنتا گونیست ویتامین </a:t>
            </a:r>
            <a:r>
              <a:rPr lang="en-US" dirty="0" smtClean="0">
                <a:solidFill>
                  <a:schemeClr val="dk1"/>
                </a:solidFill>
              </a:rPr>
              <a:t>K</a:t>
            </a:r>
            <a:r>
              <a:rPr lang="fa-IR" dirty="0" smtClean="0">
                <a:solidFill>
                  <a:schemeClr val="dk1"/>
                </a:solidFill>
              </a:rPr>
              <a:t> از </a:t>
            </a:r>
            <a:r>
              <a:rPr lang="en-US" dirty="0" smtClean="0">
                <a:solidFill>
                  <a:srgbClr val="FF0000"/>
                </a:solidFill>
              </a:rPr>
              <a:t>LMWH</a:t>
            </a:r>
            <a:r>
              <a:rPr lang="fa-IR" dirty="0" smtClean="0">
                <a:solidFill>
                  <a:schemeClr val="dk1"/>
                </a:solidFill>
              </a:rPr>
              <a:t>استفاده شود </a:t>
            </a:r>
            <a:r>
              <a:rPr lang="fa-IR" dirty="0" smtClean="0">
                <a:solidFill>
                  <a:srgbClr val="FF0000"/>
                </a:solidFill>
              </a:rPr>
              <a:t>.</a:t>
            </a:r>
          </a:p>
          <a:p>
            <a:pPr>
              <a:buFont typeface="Wingdings" pitchFamily="2" charset="2"/>
              <a:buChar char="Ø"/>
            </a:pPr>
            <a:endParaRPr lang="fa-IR" dirty="0" smtClean="0">
              <a:solidFill>
                <a:srgbClr val="FF0000"/>
              </a:solidFill>
            </a:endParaRPr>
          </a:p>
          <a:p>
            <a:pPr>
              <a:buFont typeface="Wingdings" pitchFamily="2" charset="2"/>
              <a:buChar char="Ø"/>
            </a:pPr>
            <a:r>
              <a:rPr lang="fa-IR" dirty="0" smtClean="0"/>
              <a:t>زنان باردار دچار </a:t>
            </a:r>
            <a:r>
              <a:rPr lang="en-US" dirty="0" smtClean="0"/>
              <a:t>VTE</a:t>
            </a:r>
            <a:r>
              <a:rPr lang="fa-IR" dirty="0" smtClean="0"/>
              <a:t> حاد هستند از داروی </a:t>
            </a:r>
            <a:r>
              <a:rPr lang="en-US" dirty="0" smtClean="0"/>
              <a:t>LMWH</a:t>
            </a:r>
            <a:r>
              <a:rPr lang="fa-IR" dirty="0" smtClean="0">
                <a:solidFill>
                  <a:srgbClr val="FF0000"/>
                </a:solidFill>
              </a:rPr>
              <a:t>بصورت زیر جلدی </a:t>
            </a:r>
            <a:r>
              <a:rPr lang="fa-IR" dirty="0" smtClean="0"/>
              <a:t>استفاده شود </a:t>
            </a:r>
          </a:p>
          <a:p>
            <a:pPr>
              <a:buFont typeface="Wingdings" pitchFamily="2" charset="2"/>
              <a:buChar char="Ø"/>
            </a:pPr>
            <a:endParaRPr lang="fa-IR" dirty="0" smtClean="0"/>
          </a:p>
          <a:p>
            <a:pPr>
              <a:buFont typeface="Wingdings" pitchFamily="2" charset="2"/>
              <a:buChar char="Ø"/>
            </a:pPr>
            <a:r>
              <a:rPr lang="fa-IR" dirty="0" smtClean="0"/>
              <a:t>زنان  باردار دچار </a:t>
            </a:r>
            <a:r>
              <a:rPr lang="en-US" dirty="0" smtClean="0"/>
              <a:t>VTE</a:t>
            </a:r>
            <a:r>
              <a:rPr lang="fa-IR" dirty="0" smtClean="0"/>
              <a:t> حاد هستنددر مان با آنتا گونیست ویتامین</a:t>
            </a:r>
            <a:r>
              <a:rPr lang="en-US" b="1" dirty="0" smtClean="0">
                <a:solidFill>
                  <a:srgbClr val="FF0000"/>
                </a:solidFill>
              </a:rPr>
              <a:t>  </a:t>
            </a:r>
            <a:r>
              <a:rPr lang="fa-IR" b="1" dirty="0" smtClean="0">
                <a:solidFill>
                  <a:srgbClr val="FF0000"/>
                </a:solidFill>
              </a:rPr>
              <a:t> </a:t>
            </a:r>
            <a:r>
              <a:rPr lang="en-US" b="1" dirty="0" smtClean="0">
                <a:solidFill>
                  <a:srgbClr val="FF0000"/>
                </a:solidFill>
              </a:rPr>
              <a:t> K</a:t>
            </a:r>
            <a:r>
              <a:rPr lang="fa-IR" b="1" dirty="0" smtClean="0">
                <a:solidFill>
                  <a:srgbClr val="FF0000"/>
                </a:solidFill>
              </a:rPr>
              <a:t>  </a:t>
            </a:r>
            <a:r>
              <a:rPr lang="fa-IR" dirty="0" smtClean="0"/>
              <a:t>توصیه نمی شود</a:t>
            </a:r>
          </a:p>
          <a:p>
            <a:pPr>
              <a:buFont typeface="Wingdings" pitchFamily="2" charset="2"/>
              <a:buChar char="Ø"/>
            </a:pPr>
            <a:endParaRPr lang="fa-IR" dirty="0" smtClean="0">
              <a:solidFill>
                <a:srgbClr val="FF0000"/>
              </a:solidFill>
            </a:endParaRPr>
          </a:p>
          <a:p>
            <a:pPr>
              <a:buFont typeface="Wingdings" pitchFamily="2" charset="2"/>
              <a:buChar char="Ø"/>
            </a:pPr>
            <a:endParaRPr lang="fa-IR" dirty="0" smtClean="0">
              <a:solidFill>
                <a:srgbClr val="FF0000"/>
              </a:solidFill>
            </a:endParaRPr>
          </a:p>
          <a:p>
            <a:pPr>
              <a:buFont typeface="Wingdings" pitchFamily="2" charset="2"/>
              <a:buChar char="Ø"/>
            </a:pPr>
            <a:endParaRPr lang="fa-IR" dirty="0" smtClean="0">
              <a:solidFill>
                <a:schemeClr val="dk1"/>
              </a:solidFill>
            </a:endParaRPr>
          </a:p>
          <a:p>
            <a:pPr>
              <a:buNone/>
            </a:pPr>
            <a:endParaRPr lang="fa-IR" dirty="0"/>
          </a:p>
        </p:txBody>
      </p:sp>
      <p:sp>
        <p:nvSpPr>
          <p:cNvPr id="2" name="Title 1"/>
          <p:cNvSpPr>
            <a:spLocks noGrp="1"/>
          </p:cNvSpPr>
          <p:nvPr>
            <p:ph type="title"/>
          </p:nvPr>
        </p:nvSpPr>
        <p:spPr/>
        <p:txBody>
          <a:bodyPr>
            <a:normAutofit fontScale="90000"/>
          </a:bodyPr>
          <a:lstStyle/>
          <a:p>
            <a:r>
              <a:rPr lang="fa-IR" dirty="0" smtClean="0">
                <a:solidFill>
                  <a:srgbClr val="FF0000"/>
                </a:solidFill>
                <a:latin typeface="Arial" pitchFamily="34" charset="0"/>
                <a:cs typeface="Arial" pitchFamily="34" charset="0"/>
              </a:rPr>
              <a:t>برخی ملاحظات مهم درمانی هنگام استفاده از داروهای ضد انعقاد </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fa-IR" dirty="0" smtClean="0"/>
              <a:t>زنان باردار دچار </a:t>
            </a:r>
            <a:r>
              <a:rPr lang="en-US" dirty="0" smtClean="0"/>
              <a:t>VTE</a:t>
            </a:r>
            <a:r>
              <a:rPr lang="fa-IR" dirty="0" smtClean="0"/>
              <a:t> حاد هستنددر مان با داروهای ضد انعقاد تا زمان زایمان و حداقل تا 6هفته پس از زایمان انجام شود.(کل دوره درمان کمتر از 3ماه نباشد )</a:t>
            </a:r>
          </a:p>
          <a:p>
            <a:pPr>
              <a:buFont typeface="Wingdings" pitchFamily="2" charset="2"/>
              <a:buChar char="Ø"/>
            </a:pPr>
            <a:endParaRPr lang="fa-IR" dirty="0" smtClean="0"/>
          </a:p>
          <a:p>
            <a:pPr>
              <a:buFont typeface="Wingdings" pitchFamily="2" charset="2"/>
              <a:buChar char="Ø"/>
            </a:pPr>
            <a:r>
              <a:rPr lang="fa-IR" dirty="0" smtClean="0"/>
              <a:t>زنان بارداری که داروی</a:t>
            </a:r>
            <a:r>
              <a:rPr lang="en-US" dirty="0" smtClean="0">
                <a:solidFill>
                  <a:srgbClr val="FF0000"/>
                </a:solidFill>
              </a:rPr>
              <a:t> LMWH</a:t>
            </a:r>
            <a:r>
              <a:rPr lang="fa-IR" dirty="0" smtClean="0"/>
              <a:t> دریافت میکنند حداقل 24ساعت قبل از زمان پیش بینی برای ختم بارداری (سزارین ،القای زایمان ،شروع دردهای زودرس زایمان و...)دارو قطع شود .</a:t>
            </a:r>
          </a:p>
          <a:p>
            <a:pPr>
              <a:buFont typeface="Wingdings" pitchFamily="2" charset="2"/>
              <a:buChar char="Ø"/>
            </a:pPr>
            <a:endParaRPr lang="fa-IR" dirty="0" smtClean="0"/>
          </a:p>
          <a:p>
            <a:pPr>
              <a:buFont typeface="Wingdings" pitchFamily="2" charset="2"/>
              <a:buChar char="Ø"/>
            </a:pPr>
            <a:r>
              <a:rPr lang="fa-IR" dirty="0" smtClean="0"/>
              <a:t>برای زنان باردار استفاده </a:t>
            </a:r>
            <a:r>
              <a:rPr lang="en-US" dirty="0" smtClean="0"/>
              <a:t>  </a:t>
            </a:r>
            <a:r>
              <a:rPr lang="fa-IR" dirty="0" smtClean="0"/>
              <a:t> </a:t>
            </a:r>
            <a:r>
              <a:rPr lang="en-US" dirty="0" err="1" smtClean="0">
                <a:solidFill>
                  <a:srgbClr val="FF0000"/>
                </a:solidFill>
              </a:rPr>
              <a:t>Fodaparinux</a:t>
            </a:r>
            <a:r>
              <a:rPr lang="en-US" dirty="0" smtClean="0">
                <a:solidFill>
                  <a:srgbClr val="FF0000"/>
                </a:solidFill>
              </a:rPr>
              <a:t> </a:t>
            </a:r>
            <a:r>
              <a:rPr lang="fa-IR" dirty="0" smtClean="0">
                <a:solidFill>
                  <a:srgbClr val="FF0000"/>
                </a:solidFill>
              </a:rPr>
              <a:t>  </a:t>
            </a:r>
            <a:r>
              <a:rPr lang="fa-IR" dirty="0" smtClean="0"/>
              <a:t>و سرکوب کننده های مستقیم ترومبین بصورت تزریقی در مواردی که به دلیل واکنشهای آلرژیک شدید به هپارین نمی توانند دریافت کنند</a:t>
            </a:r>
          </a:p>
          <a:p>
            <a:pPr>
              <a:buFont typeface="Wingdings" pitchFamily="2" charset="2"/>
              <a:buChar char="Ø"/>
            </a:pPr>
            <a:r>
              <a:rPr lang="fa-IR" dirty="0" smtClean="0"/>
              <a:t>در دوران بارداری استفاده از ترومبین مستقیم خوراکی و آنتی </a:t>
            </a:r>
            <a:r>
              <a:rPr lang="en-US" dirty="0" err="1" smtClean="0">
                <a:solidFill>
                  <a:srgbClr val="FF0000"/>
                </a:solidFill>
              </a:rPr>
              <a:t>xa</a:t>
            </a:r>
            <a:r>
              <a:rPr lang="fa-IR" dirty="0" smtClean="0">
                <a:solidFill>
                  <a:srgbClr val="FF0000"/>
                </a:solidFill>
              </a:rPr>
              <a:t> </a:t>
            </a:r>
            <a:r>
              <a:rPr lang="fa-IR" dirty="0" smtClean="0"/>
              <a:t>اجتناب شود </a:t>
            </a:r>
          </a:p>
          <a:p>
            <a:pPr>
              <a:buNone/>
            </a:pPr>
            <a:endParaRPr lang="fa-IR" i="1" dirty="0"/>
          </a:p>
        </p:txBody>
      </p:sp>
      <p:sp>
        <p:nvSpPr>
          <p:cNvPr id="2" name="Title 1"/>
          <p:cNvSpPr>
            <a:spLocks noGrp="1"/>
          </p:cNvSpPr>
          <p:nvPr>
            <p:ph type="title"/>
          </p:nvPr>
        </p:nvSpPr>
        <p:spPr/>
        <p:txBody>
          <a:bodyPr>
            <a:normAutofit fontScale="90000"/>
          </a:bodyPr>
          <a:lstStyle/>
          <a:p>
            <a:pPr algn="ctr"/>
            <a:r>
              <a:rPr lang="fa-IR" dirty="0" smtClean="0">
                <a:solidFill>
                  <a:srgbClr val="FF0000"/>
                </a:solidFill>
                <a:latin typeface="Arial" pitchFamily="34" charset="0"/>
                <a:cs typeface="Arial" pitchFamily="34" charset="0"/>
              </a:rPr>
              <a:t>برخی ملاحظات مهم درمانی هنگام استفاده از داروهای ضد انعقاد در زمان بارداری  </a:t>
            </a: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استفاده از وارفاین در دوران شیردهی بلامانع است </a:t>
            </a:r>
          </a:p>
          <a:p>
            <a:pPr>
              <a:buFont typeface="Wingdings" pitchFamily="2" charset="2"/>
              <a:buChar char="Ø"/>
            </a:pPr>
            <a:r>
              <a:rPr lang="fa-IR" dirty="0" smtClean="0"/>
              <a:t>استفاده از داروی</a:t>
            </a:r>
            <a:r>
              <a:rPr lang="en-US" dirty="0" smtClean="0">
                <a:solidFill>
                  <a:srgbClr val="FF0000"/>
                </a:solidFill>
              </a:rPr>
              <a:t> LMWH </a:t>
            </a:r>
            <a:r>
              <a:rPr lang="fa-IR" dirty="0" smtClean="0"/>
              <a:t>در دوران شیردهی بلامانع است</a:t>
            </a:r>
          </a:p>
          <a:p>
            <a:pPr>
              <a:buFont typeface="Wingdings" pitchFamily="2" charset="2"/>
              <a:buChar char="Ø"/>
            </a:pPr>
            <a:r>
              <a:rPr lang="fa-IR" dirty="0" smtClean="0"/>
              <a:t> استفاده از آسپرین (بدلیل اندیکاسیون عروقی ) در دوران شیردهی بلامانع است</a:t>
            </a:r>
          </a:p>
          <a:p>
            <a:pPr>
              <a:buFont typeface="Wingdings" pitchFamily="2" charset="2"/>
              <a:buChar char="Ø"/>
            </a:pPr>
            <a:r>
              <a:rPr lang="fa-IR" dirty="0" smtClean="0"/>
              <a:t>در زنان شیرده پیشنهادمی شود به جای </a:t>
            </a:r>
            <a:r>
              <a:rPr lang="en-US" dirty="0" err="1" smtClean="0">
                <a:solidFill>
                  <a:srgbClr val="FF0000"/>
                </a:solidFill>
              </a:rPr>
              <a:t>Fodaparinux</a:t>
            </a:r>
            <a:r>
              <a:rPr lang="fa-IR" dirty="0" smtClean="0">
                <a:solidFill>
                  <a:srgbClr val="FF0000"/>
                </a:solidFill>
              </a:rPr>
              <a:t> </a:t>
            </a:r>
            <a:r>
              <a:rPr lang="fa-IR" dirty="0" smtClean="0"/>
              <a:t>از ضد انعقاد جایگزین استفاده شود </a:t>
            </a:r>
          </a:p>
          <a:p>
            <a:pPr>
              <a:buFont typeface="Wingdings" pitchFamily="2" charset="2"/>
              <a:buChar char="Ø"/>
            </a:pPr>
            <a:r>
              <a:rPr lang="fa-IR" dirty="0" smtClean="0"/>
              <a:t>در زنان شیرده توصیه میشود به جای سرکوب کننده ترومبین مستقیم خوراکی وسرکوب کننده های  فاکتور آنتی </a:t>
            </a:r>
            <a:r>
              <a:rPr lang="en-US" dirty="0" err="1" smtClean="0">
                <a:solidFill>
                  <a:srgbClr val="FF0000"/>
                </a:solidFill>
              </a:rPr>
              <a:t>xa</a:t>
            </a:r>
            <a:r>
              <a:rPr lang="fa-IR" dirty="0" smtClean="0">
                <a:solidFill>
                  <a:srgbClr val="FF0000"/>
                </a:solidFill>
              </a:rPr>
              <a:t> </a:t>
            </a:r>
            <a:r>
              <a:rPr lang="fa-IR" dirty="0" smtClean="0"/>
              <a:t>از ضد انعقاد جایگزین استفاده شود .</a:t>
            </a:r>
          </a:p>
          <a:p>
            <a:pPr>
              <a:buFont typeface="Wingdings" pitchFamily="2" charset="2"/>
              <a:buChar char="Ø"/>
            </a:pPr>
            <a:endParaRPr lang="fa-IR" dirty="0" smtClean="0"/>
          </a:p>
          <a:p>
            <a:pPr>
              <a:buFont typeface="Wingdings" pitchFamily="2" charset="2"/>
              <a:buChar char="Ø"/>
            </a:pPr>
            <a:endParaRPr lang="fa-IR" dirty="0" smtClean="0"/>
          </a:p>
          <a:p>
            <a:pPr>
              <a:buFont typeface="Wingdings" pitchFamily="2" charset="2"/>
              <a:buChar char="Ø"/>
            </a:pPr>
            <a:endParaRPr lang="fa-IR" dirty="0" smtClean="0"/>
          </a:p>
          <a:p>
            <a:pPr>
              <a:buFont typeface="Wingdings" pitchFamily="2" charset="2"/>
              <a:buChar char="Ø"/>
            </a:pPr>
            <a:endParaRPr lang="fa-IR" dirty="0"/>
          </a:p>
        </p:txBody>
      </p:sp>
      <p:sp>
        <p:nvSpPr>
          <p:cNvPr id="2" name="Title 1"/>
          <p:cNvSpPr>
            <a:spLocks noGrp="1"/>
          </p:cNvSpPr>
          <p:nvPr>
            <p:ph type="title"/>
          </p:nvPr>
        </p:nvSpPr>
        <p:spPr/>
        <p:txBody>
          <a:bodyPr>
            <a:normAutofit fontScale="90000"/>
          </a:bodyPr>
          <a:lstStyle/>
          <a:p>
            <a:pPr algn="ctr"/>
            <a:r>
              <a:rPr lang="fa-IR" dirty="0" smtClean="0">
                <a:solidFill>
                  <a:srgbClr val="FF0000"/>
                </a:solidFill>
                <a:latin typeface="Arial" pitchFamily="34" charset="0"/>
                <a:cs typeface="Arial" pitchFamily="34" charset="0"/>
              </a:rPr>
              <a:t>برخی ملاحظات مهم درمانی هنگام استفاده از داروهای ضد انعقاد در زمان شیردهی  </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638800"/>
          </a:xfrm>
          <a:noFill/>
        </p:spPr>
        <p:txBody>
          <a:bodyPr>
            <a:noAutofit/>
          </a:bodyPr>
          <a:lstStyle/>
          <a:p>
            <a:pPr algn="r" rtl="1">
              <a:spcBef>
                <a:spcPts val="0"/>
              </a:spcBef>
            </a:pPr>
            <a:r>
              <a:rPr lang="fa-IR" sz="3000" b="1" dirty="0" smtClean="0">
                <a:solidFill>
                  <a:srgbClr val="FF0000"/>
                </a:solidFill>
                <a:cs typeface="B Yagut" pitchFamily="2" charset="-78"/>
              </a:rPr>
              <a:t>پرخطر(منطقه قرمز)</a:t>
            </a:r>
          </a:p>
          <a:p>
            <a:pPr algn="just">
              <a:spcBef>
                <a:spcPts val="0"/>
              </a:spcBef>
              <a:buNone/>
            </a:pPr>
            <a:r>
              <a:rPr lang="fa-IR" sz="2800" dirty="0" smtClean="0">
                <a:latin typeface="Arial" pitchFamily="34" charset="0"/>
                <a:cs typeface="Arial" pitchFamily="34" charset="0"/>
              </a:rPr>
              <a:t>تجویز داروی ضد انعقاد به مدت طولانی (تا 6 هفته پس از زایمان)</a:t>
            </a:r>
          </a:p>
          <a:p>
            <a:pPr algn="r" rtl="1">
              <a:lnSpc>
                <a:spcPct val="110000"/>
              </a:lnSpc>
            </a:pPr>
            <a:r>
              <a:rPr lang="fa-IR" sz="3200" b="1" dirty="0" smtClean="0">
                <a:solidFill>
                  <a:srgbClr val="FFFF00"/>
                </a:solidFill>
                <a:cs typeface="B Yagut" pitchFamily="2" charset="-78"/>
              </a:rPr>
              <a:t>خطر متوسط (منطقه زرد)</a:t>
            </a:r>
          </a:p>
          <a:p>
            <a:pPr algn="just" rtl="1">
              <a:spcBef>
                <a:spcPts val="0"/>
              </a:spcBef>
              <a:buNone/>
            </a:pPr>
            <a:r>
              <a:rPr lang="fa-IR" sz="2800" b="1" dirty="0" smtClean="0">
                <a:latin typeface="Arial" pitchFamily="34" charset="0"/>
                <a:cs typeface="Arial" pitchFamily="34" charset="0"/>
              </a:rPr>
              <a:t>هشدار و مراقبت: </a:t>
            </a:r>
          </a:p>
          <a:p>
            <a:pPr algn="just" rtl="1">
              <a:spcBef>
                <a:spcPts val="0"/>
              </a:spcBef>
              <a:buNone/>
            </a:pPr>
            <a:r>
              <a:rPr lang="fa-IR" sz="2800" dirty="0" smtClean="0">
                <a:latin typeface="Arial" pitchFamily="34" charset="0"/>
                <a:cs typeface="Arial" pitchFamily="34" charset="0"/>
              </a:rPr>
              <a:t>آموزش به مادر در مورد علائم </a:t>
            </a:r>
            <a:r>
              <a:rPr lang="en-US" sz="2800" dirty="0" smtClean="0">
                <a:latin typeface="Arial" pitchFamily="34" charset="0"/>
                <a:cs typeface="Arial" pitchFamily="34" charset="0"/>
              </a:rPr>
              <a:t>DVT</a:t>
            </a:r>
            <a:endParaRPr lang="fa-IR" sz="2800" dirty="0" smtClean="0">
              <a:latin typeface="Arial" pitchFamily="34" charset="0"/>
              <a:cs typeface="Arial" pitchFamily="34" charset="0"/>
            </a:endParaRPr>
          </a:p>
          <a:p>
            <a:pPr algn="just" rtl="1">
              <a:spcBef>
                <a:spcPts val="0"/>
              </a:spcBef>
              <a:buNone/>
            </a:pPr>
            <a:r>
              <a:rPr lang="fa-IR" sz="2800" dirty="0" smtClean="0">
                <a:latin typeface="Arial" pitchFamily="34" charset="0"/>
                <a:cs typeface="Arial" pitchFamily="34" charset="0"/>
              </a:rPr>
              <a:t>مراجعه به موقع</a:t>
            </a:r>
          </a:p>
          <a:p>
            <a:pPr algn="just" rtl="1">
              <a:spcBef>
                <a:spcPts val="0"/>
              </a:spcBef>
              <a:buNone/>
            </a:pPr>
            <a:r>
              <a:rPr lang="fa-IR" sz="2800" dirty="0" smtClean="0">
                <a:latin typeface="Arial" pitchFamily="34" charset="0"/>
                <a:cs typeface="Arial" pitchFamily="34" charset="0"/>
              </a:rPr>
              <a:t> بررسی دقیق علائم </a:t>
            </a:r>
            <a:r>
              <a:rPr lang="en-US" sz="2800" dirty="0" smtClean="0">
                <a:latin typeface="Arial" pitchFamily="34" charset="0"/>
                <a:cs typeface="Arial" pitchFamily="34" charset="0"/>
              </a:rPr>
              <a:t>DVT</a:t>
            </a:r>
            <a:r>
              <a:rPr lang="fa-IR" sz="2800" dirty="0" smtClean="0">
                <a:latin typeface="Arial" pitchFamily="34" charset="0"/>
                <a:cs typeface="Arial" pitchFamily="34" charset="0"/>
              </a:rPr>
              <a:t>  و </a:t>
            </a:r>
            <a:r>
              <a:rPr lang="en-US" sz="2800" dirty="0" smtClean="0">
                <a:latin typeface="Arial" pitchFamily="34" charset="0"/>
                <a:cs typeface="Arial" pitchFamily="34" charset="0"/>
              </a:rPr>
              <a:t>VTE</a:t>
            </a:r>
            <a:r>
              <a:rPr lang="fa-IR" sz="2800" dirty="0" smtClean="0">
                <a:latin typeface="Arial" pitchFamily="34" charset="0"/>
                <a:cs typeface="Arial" pitchFamily="34" charset="0"/>
              </a:rPr>
              <a:t> توسط پزشک در هربار مراجعه و در صورت نیاز تجویز داروی ضدانعقاد</a:t>
            </a:r>
            <a:endParaRPr lang="en-US" sz="2800" dirty="0" smtClean="0">
              <a:latin typeface="Arial" pitchFamily="34" charset="0"/>
              <a:cs typeface="Arial" pitchFamily="34" charset="0"/>
            </a:endParaRPr>
          </a:p>
          <a:p>
            <a:pPr algn="r" rtl="1">
              <a:spcBef>
                <a:spcPts val="0"/>
              </a:spcBef>
            </a:pPr>
            <a:r>
              <a:rPr lang="fa-IR" sz="3000" b="1" dirty="0" smtClean="0">
                <a:solidFill>
                  <a:srgbClr val="00B050"/>
                </a:solidFill>
                <a:cs typeface="B Yagut" pitchFamily="2" charset="-78"/>
              </a:rPr>
              <a:t>کم خطر(منطقه سبز)</a:t>
            </a:r>
            <a:endParaRPr lang="en-US" sz="3000" b="1" dirty="0" smtClean="0">
              <a:solidFill>
                <a:srgbClr val="00B050"/>
              </a:solidFill>
              <a:cs typeface="B Yagut" pitchFamily="2" charset="-78"/>
            </a:endParaRPr>
          </a:p>
          <a:p>
            <a:pPr marL="0" indent="0" algn="r" rtl="1">
              <a:spcBef>
                <a:spcPts val="0"/>
              </a:spcBef>
              <a:buNone/>
            </a:pPr>
            <a:r>
              <a:rPr lang="fa-IR" sz="3200" dirty="0" smtClean="0">
                <a:latin typeface="Arial" pitchFamily="34" charset="0"/>
                <a:cs typeface="Arial" pitchFamily="34" charset="0"/>
              </a:rPr>
              <a:t>آموزش به مادر در مورد علائم </a:t>
            </a:r>
            <a:r>
              <a:rPr lang="en-US" sz="3200" dirty="0" smtClean="0">
                <a:latin typeface="Arial" pitchFamily="34" charset="0"/>
                <a:cs typeface="Arial" pitchFamily="34" charset="0"/>
              </a:rPr>
              <a:t> DVT</a:t>
            </a:r>
            <a:r>
              <a:rPr lang="fa-IR" sz="3200" dirty="0" smtClean="0">
                <a:latin typeface="Arial" pitchFamily="34" charset="0"/>
                <a:cs typeface="Arial" pitchFamily="34" charset="0"/>
              </a:rPr>
              <a:t>و مراجعه به موقع ، توصیه به تحرک و مصرف کافی مایعات. </a:t>
            </a:r>
            <a:endParaRPr lang="fa-IR" sz="3200" dirty="0">
              <a:latin typeface="Arial" pitchFamily="34" charset="0"/>
              <a:cs typeface="Arial" pitchFamily="34" charset="0"/>
            </a:endParaRPr>
          </a:p>
        </p:txBody>
      </p:sp>
      <p:sp>
        <p:nvSpPr>
          <p:cNvPr id="2" name="Title 1"/>
          <p:cNvSpPr>
            <a:spLocks noGrp="1"/>
          </p:cNvSpPr>
          <p:nvPr>
            <p:ph type="title"/>
          </p:nvPr>
        </p:nvSpPr>
        <p:spPr>
          <a:xfrm>
            <a:off x="457200" y="152400"/>
            <a:ext cx="8229600" cy="715962"/>
          </a:xfrm>
        </p:spPr>
        <p:txBody>
          <a:bodyPr>
            <a:normAutofit fontScale="90000"/>
          </a:bodyPr>
          <a:lstStyle/>
          <a:p>
            <a:pPr algn="r"/>
            <a:r>
              <a:rPr lang="fa-IR" b="1" dirty="0" smtClean="0">
                <a:solidFill>
                  <a:srgbClr val="FF0000"/>
                </a:solidFill>
                <a:latin typeface="Arial" pitchFamily="34" charset="0"/>
                <a:cs typeface="Arial" pitchFamily="34" charset="0"/>
              </a:rPr>
              <a:t>اقدام پس از گروه بندی</a:t>
            </a:r>
            <a:endParaRPr lang="fa-IR"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Ø"/>
            </a:pPr>
            <a:r>
              <a:rPr lang="fa-IR" dirty="0" smtClean="0"/>
              <a:t>خونریزی فعال در طی بارداری و یا پس از زایمان </a:t>
            </a:r>
          </a:p>
          <a:p>
            <a:pPr>
              <a:buFont typeface="Wingdings" pitchFamily="2" charset="2"/>
              <a:buChar char="Ø"/>
            </a:pPr>
            <a:r>
              <a:rPr lang="fa-IR" dirty="0" smtClean="0"/>
              <a:t>احتمال خونریزی شدید (جفت سر راهی )</a:t>
            </a:r>
          </a:p>
          <a:p>
            <a:pPr>
              <a:buFont typeface="Wingdings" pitchFamily="2" charset="2"/>
              <a:buChar char="Ø"/>
            </a:pPr>
            <a:r>
              <a:rPr lang="fa-IR" dirty="0" smtClean="0"/>
              <a:t>بیماری خونی مثل وون ویل براند یا هموفیلی یا اختلالات انعقادی اکتسابی </a:t>
            </a:r>
          </a:p>
          <a:p>
            <a:pPr>
              <a:buFont typeface="Wingdings" pitchFamily="2" charset="2"/>
              <a:buChar char="Ø"/>
            </a:pPr>
            <a:r>
              <a:rPr lang="fa-IR" dirty="0" smtClean="0"/>
              <a:t>ترومبوسیتوپنی (شمارش پلاکت کمتر از 75هزار )</a:t>
            </a:r>
          </a:p>
          <a:p>
            <a:pPr>
              <a:buFont typeface="Wingdings" pitchFamily="2" charset="2"/>
              <a:buChar char="Ø"/>
            </a:pPr>
            <a:r>
              <a:rPr lang="fa-IR" dirty="0" smtClean="0"/>
              <a:t>سکته مغزی حاد در 4هفته اخیر (ایسکمیک یا هموراژیک )</a:t>
            </a:r>
          </a:p>
          <a:p>
            <a:pPr>
              <a:buFont typeface="Wingdings" pitchFamily="2" charset="2"/>
              <a:buChar char="Ø"/>
            </a:pPr>
            <a:r>
              <a:rPr lang="fa-IR" dirty="0" smtClean="0"/>
              <a:t>بیماریهای شدید کلیوی (</a:t>
            </a:r>
            <a:r>
              <a:rPr lang="en-US" dirty="0" smtClean="0">
                <a:solidFill>
                  <a:srgbClr val="FF0000"/>
                </a:solidFill>
              </a:rPr>
              <a:t>GFR</a:t>
            </a:r>
            <a:r>
              <a:rPr lang="fa-IR" dirty="0" smtClean="0">
                <a:solidFill>
                  <a:srgbClr val="FF0000"/>
                </a:solidFill>
              </a:rPr>
              <a:t>کمتر از 30میلی لیتر در دقیقه )</a:t>
            </a:r>
          </a:p>
          <a:p>
            <a:pPr>
              <a:buFont typeface="Wingdings" pitchFamily="2" charset="2"/>
              <a:buChar char="Ø"/>
            </a:pPr>
            <a:r>
              <a:rPr lang="fa-IR" dirty="0" smtClean="0"/>
              <a:t>بیماری شدید کبدی</a:t>
            </a:r>
            <a:r>
              <a:rPr lang="fa-IR" dirty="0" smtClean="0">
                <a:solidFill>
                  <a:srgbClr val="FF0000"/>
                </a:solidFill>
              </a:rPr>
              <a:t> (</a:t>
            </a:r>
            <a:r>
              <a:rPr lang="en-US" dirty="0" smtClean="0">
                <a:solidFill>
                  <a:srgbClr val="FF0000"/>
                </a:solidFill>
              </a:rPr>
              <a:t>PT</a:t>
            </a:r>
            <a:r>
              <a:rPr lang="fa-IR" dirty="0" smtClean="0">
                <a:solidFill>
                  <a:srgbClr val="FF0000"/>
                </a:solidFill>
              </a:rPr>
              <a:t> بیشتر ازحد طبیعی یا واریسهای شناخته شده )</a:t>
            </a:r>
          </a:p>
          <a:p>
            <a:pPr>
              <a:buFont typeface="Wingdings" pitchFamily="2" charset="2"/>
              <a:buChar char="Ø"/>
            </a:pPr>
            <a:r>
              <a:rPr lang="fa-IR" dirty="0" smtClean="0"/>
              <a:t>فشارخون بالای کنترل نشده </a:t>
            </a:r>
            <a:r>
              <a:rPr lang="fa-IR" dirty="0" smtClean="0">
                <a:solidFill>
                  <a:srgbClr val="FF0000"/>
                </a:solidFill>
              </a:rPr>
              <a:t>(سیستولیک بالاتر از 200یا دیاستولیک بیشتر از 120میلیمتر جیوه )</a:t>
            </a:r>
          </a:p>
          <a:p>
            <a:pPr>
              <a:buFont typeface="Wingdings" pitchFamily="2" charset="2"/>
              <a:buChar char="Ø"/>
            </a:pPr>
            <a:endParaRPr lang="fa-IR" dirty="0" smtClean="0">
              <a:solidFill>
                <a:srgbClr val="FF0000"/>
              </a:solidFill>
            </a:endParaRPr>
          </a:p>
          <a:p>
            <a:pPr>
              <a:buFont typeface="Wingdings" pitchFamily="2" charset="2"/>
              <a:buChar char="Ø"/>
            </a:pPr>
            <a:endParaRPr lang="fa-IR" dirty="0"/>
          </a:p>
        </p:txBody>
      </p:sp>
      <p:sp>
        <p:nvSpPr>
          <p:cNvPr id="2" name="Title 1"/>
          <p:cNvSpPr>
            <a:spLocks noGrp="1"/>
          </p:cNvSpPr>
          <p:nvPr>
            <p:ph type="title"/>
          </p:nvPr>
        </p:nvSpPr>
        <p:spPr/>
        <p:txBody>
          <a:bodyPr>
            <a:normAutofit fontScale="90000"/>
          </a:bodyPr>
          <a:lstStyle/>
          <a:p>
            <a:r>
              <a:rPr lang="fa-IR" dirty="0" smtClean="0">
                <a:solidFill>
                  <a:srgbClr val="FF0000"/>
                </a:solidFill>
              </a:rPr>
              <a:t>موارد منع مصرف هپارین با وزن مولکولی کم</a:t>
            </a:r>
            <a:r>
              <a:rPr lang="en-US" dirty="0" smtClean="0">
                <a:solidFill>
                  <a:srgbClr val="FF0000"/>
                </a:solidFill>
              </a:rPr>
              <a:t> LMWH</a:t>
            </a:r>
            <a:r>
              <a:rPr lang="fa-IR"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562600"/>
          </a:xfrm>
        </p:spPr>
        <p:txBody>
          <a:bodyPr>
            <a:normAutofit lnSpcReduction="10000"/>
          </a:bodyPr>
          <a:lstStyle/>
          <a:p>
            <a:pPr algn="just" rtl="1"/>
            <a:r>
              <a:rPr lang="fa-IR" sz="3500" dirty="0" smtClean="0"/>
              <a:t>در </a:t>
            </a:r>
            <a:r>
              <a:rPr lang="fa-IR" sz="2900" dirty="0" smtClean="0"/>
              <a:t>سالهای اخیر موارد مرگ مادران به دلیل آمبولی در کشور افزایش یافته که بسیاری از آنها قابل اجتناب بوده است.</a:t>
            </a:r>
          </a:p>
          <a:p>
            <a:pPr algn="just" rtl="1">
              <a:buNone/>
            </a:pPr>
            <a:r>
              <a:rPr lang="fa-IR" sz="2900" dirty="0" smtClean="0"/>
              <a:t> </a:t>
            </a:r>
          </a:p>
          <a:p>
            <a:pPr algn="just" rtl="1"/>
            <a:r>
              <a:rPr lang="fa-IR" sz="2900" dirty="0" smtClean="0"/>
              <a:t>با توجه به لزوم آشنائی ارائه دهندگان خدمت با این عارضه، دستور عمل </a:t>
            </a:r>
            <a:r>
              <a:rPr lang="fa-IR" sz="2900" u="sng" dirty="0" smtClean="0">
                <a:solidFill>
                  <a:srgbClr val="FF0000"/>
                </a:solidFill>
              </a:rPr>
              <a:t>پیشگیری از ترومبوآمبولی وریدی (</a:t>
            </a:r>
            <a:r>
              <a:rPr lang="en-US" sz="2900" u="sng" dirty="0" smtClean="0">
                <a:solidFill>
                  <a:srgbClr val="FF0000"/>
                </a:solidFill>
              </a:rPr>
              <a:t>VTE</a:t>
            </a:r>
            <a:r>
              <a:rPr lang="fa-IR" sz="2900" u="sng" dirty="0" smtClean="0">
                <a:solidFill>
                  <a:srgbClr val="FF0000"/>
                </a:solidFill>
              </a:rPr>
              <a:t>) در بارداری و پس از زایمان</a:t>
            </a:r>
            <a:r>
              <a:rPr lang="en-US" sz="2900" dirty="0" smtClean="0"/>
              <a:t> </a:t>
            </a:r>
            <a:r>
              <a:rPr lang="fa-IR" sz="2900" dirty="0" smtClean="0"/>
              <a:t>توسط وزارت متبوع </a:t>
            </a:r>
            <a:r>
              <a:rPr lang="en-US" sz="2900" dirty="0" smtClean="0"/>
              <a:t> </a:t>
            </a:r>
            <a:r>
              <a:rPr lang="fa-IR" sz="2900" dirty="0" smtClean="0"/>
              <a:t>تدوین شده است. </a:t>
            </a:r>
          </a:p>
          <a:p>
            <a:pPr algn="just" rtl="1"/>
            <a:endParaRPr lang="fa-IR" sz="2900" dirty="0" smtClean="0"/>
          </a:p>
          <a:p>
            <a:pPr algn="r" rtl="1"/>
            <a:r>
              <a:rPr lang="fa-IR" sz="2900" dirty="0" smtClean="0"/>
              <a:t>شماره و تاریخ بخشنامه : 302/10348 د مورخ  93/7/20</a:t>
            </a:r>
          </a:p>
          <a:p>
            <a:pPr algn="r" rtl="1">
              <a:buNone/>
            </a:pPr>
            <a:endParaRPr lang="fa-IR" sz="2900" dirty="0" smtClean="0"/>
          </a:p>
          <a:p>
            <a:pPr algn="r" rtl="1"/>
            <a:r>
              <a:rPr lang="fa-IR" sz="2900" dirty="0" smtClean="0"/>
              <a:t>بخشنامه و دستور عمل پیوست برای اجرا به معاونتهای درمان و رونوشت آن برای مطالعه همکاران به شبکه های  بهداشت ارسال شده است .</a:t>
            </a:r>
          </a:p>
          <a:p>
            <a:pPr algn="just" rtl="1">
              <a:buNone/>
            </a:pPr>
            <a:endParaRPr lang="fa-IR" dirty="0" smtClean="0">
              <a:cs typeface="B Yagut" pitchFamily="2" charset="-78"/>
            </a:endParaRPr>
          </a:p>
          <a:p>
            <a:pPr algn="just" rtl="1"/>
            <a:endParaRPr lang="en-US" dirty="0">
              <a:cs typeface="B Yagut"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به محض شروع درد زایمان یا خونریزی ،دوزبعدی دارو تزریق نکنید</a:t>
            </a:r>
          </a:p>
          <a:p>
            <a:pPr>
              <a:buFont typeface="Wingdings" pitchFamily="2" charset="2"/>
              <a:buChar char="Ø"/>
            </a:pPr>
            <a:r>
              <a:rPr lang="fa-IR" dirty="0" smtClean="0"/>
              <a:t>به دلیل تداخلات دارویی از مصرف همزمان با داروهای ضد انعقاد بدون مشورت و تجویز پزشک خودداری نمایید</a:t>
            </a:r>
          </a:p>
          <a:p>
            <a:pPr>
              <a:buFont typeface="Wingdings" pitchFamily="2" charset="2"/>
              <a:buChar char="Ø"/>
            </a:pPr>
            <a:r>
              <a:rPr lang="fa-IR" dirty="0" smtClean="0"/>
              <a:t>از انجام فعالیتهای منجر به آسیب پرهیز نموده و از مسواک نرم استفاده کنید</a:t>
            </a:r>
          </a:p>
          <a:p>
            <a:pPr>
              <a:buFont typeface="Wingdings" pitchFamily="2" charset="2"/>
              <a:buChar char="Ø"/>
            </a:pPr>
            <a:r>
              <a:rPr lang="fa-IR" dirty="0" smtClean="0"/>
              <a:t>قبل از شروع هر نوع درمان یا انجام اعمال جراحی پزشک یا دانپزشک را درجریان رژیم دارویی قرار دهید </a:t>
            </a:r>
          </a:p>
          <a:p>
            <a:pPr>
              <a:buFont typeface="Wingdings" pitchFamily="2" charset="2"/>
              <a:buChar char="Ø"/>
            </a:pPr>
            <a:r>
              <a:rPr lang="fa-IR" dirty="0" smtClean="0"/>
              <a:t>بروز کبودی وسایر علائم افزایش خونریزی و سایر اختلالات شدید فورا به پزشک اطلاع دهید </a:t>
            </a:r>
            <a:endParaRPr lang="fa-IR" dirty="0"/>
          </a:p>
        </p:txBody>
      </p:sp>
      <p:sp>
        <p:nvSpPr>
          <p:cNvPr id="2" name="Title 1"/>
          <p:cNvSpPr>
            <a:spLocks noGrp="1"/>
          </p:cNvSpPr>
          <p:nvPr>
            <p:ph type="title"/>
          </p:nvPr>
        </p:nvSpPr>
        <p:spPr/>
        <p:txBody>
          <a:bodyPr>
            <a:normAutofit fontScale="90000"/>
          </a:bodyPr>
          <a:lstStyle/>
          <a:p>
            <a:r>
              <a:rPr lang="fa-IR" dirty="0" smtClean="0">
                <a:solidFill>
                  <a:srgbClr val="FF0000"/>
                </a:solidFill>
              </a:rPr>
              <a:t>آموزش به بیمارانی که از داروهای ضد انعقاد استفاده میکنند</a:t>
            </a:r>
            <a:br>
              <a:rPr lang="fa-IR" dirty="0" smtClean="0">
                <a:solidFill>
                  <a:srgbClr val="FF0000"/>
                </a:solidFill>
              </a:rPr>
            </a:br>
            <a:endParaRPr lang="fa-IR"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درصورات فراموش کردن یک نوبت مصرف دارو ،به محض به یاد آوردن آنرا مصرف کنید</a:t>
            </a:r>
          </a:p>
          <a:p>
            <a:pPr>
              <a:buFont typeface="Wingdings" pitchFamily="2" charset="2"/>
              <a:buChar char="Ø"/>
            </a:pPr>
            <a:r>
              <a:rPr lang="fa-IR" dirty="0" smtClean="0"/>
              <a:t>درصورت عدم مصرف تا روزبعد دوبرابرکردن مقدار مصرف بعدی خودداری کنید</a:t>
            </a:r>
          </a:p>
          <a:p>
            <a:pPr>
              <a:buFont typeface="Wingdings" pitchFamily="2" charset="2"/>
              <a:buChar char="Ø"/>
            </a:pPr>
            <a:r>
              <a:rPr lang="fa-IR" dirty="0" smtClean="0"/>
              <a:t>کارت هویت پزشکی خودرا که امکان خونریزی خطرناک درآن قید شده همراه داشته باشید .</a:t>
            </a:r>
          </a:p>
          <a:p>
            <a:pPr>
              <a:buFont typeface="Wingdings" pitchFamily="2" charset="2"/>
              <a:buChar char="Ø"/>
            </a:pPr>
            <a:r>
              <a:rPr lang="fa-IR" dirty="0" smtClean="0"/>
              <a:t>ازمصرف زیاد سبزیجات یا غذاهایی که حاوی مقادیر زیاد ویتامین </a:t>
            </a:r>
            <a:r>
              <a:rPr lang="en-US" b="1" dirty="0" smtClean="0">
                <a:solidFill>
                  <a:srgbClr val="FF0000"/>
                </a:solidFill>
              </a:rPr>
              <a:t>K </a:t>
            </a:r>
            <a:r>
              <a:rPr lang="fa-IR" dirty="0" smtClean="0"/>
              <a:t>هستند خودداریی کنید .</a:t>
            </a:r>
            <a:endParaRPr lang="fa-IR" dirty="0"/>
          </a:p>
        </p:txBody>
      </p:sp>
      <p:sp>
        <p:nvSpPr>
          <p:cNvPr id="2" name="Title 1"/>
          <p:cNvSpPr>
            <a:spLocks noGrp="1"/>
          </p:cNvSpPr>
          <p:nvPr>
            <p:ph type="title"/>
          </p:nvPr>
        </p:nvSpPr>
        <p:spPr/>
        <p:txBody>
          <a:bodyPr>
            <a:normAutofit fontScale="90000"/>
          </a:bodyPr>
          <a:lstStyle/>
          <a:p>
            <a:pPr algn="r"/>
            <a:r>
              <a:rPr lang="fa-IR" dirty="0" smtClean="0">
                <a:solidFill>
                  <a:srgbClr val="FF0000"/>
                </a:solidFill>
              </a:rPr>
              <a:t>آموزش نکات زیر درمصرف کننده گان وارفارین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10200"/>
          </a:xfrm>
        </p:spPr>
        <p:txBody>
          <a:bodyPr>
            <a:normAutofit/>
          </a:bodyPr>
          <a:lstStyle/>
          <a:p>
            <a:pPr>
              <a:buFont typeface="Wingdings" pitchFamily="2" charset="2"/>
              <a:buChar char="Ø"/>
            </a:pPr>
            <a:r>
              <a:rPr lang="fa-IR" dirty="0" smtClean="0"/>
              <a:t>سابقه  ترومبوآمبولی وریدی قبل از بارداری </a:t>
            </a:r>
          </a:p>
          <a:p>
            <a:pPr>
              <a:buFont typeface="Wingdings" pitchFamily="2" charset="2"/>
              <a:buChar char="Ø"/>
            </a:pPr>
            <a:endParaRPr lang="fa-IR" dirty="0" smtClean="0"/>
          </a:p>
          <a:p>
            <a:pPr>
              <a:buFont typeface="Wingdings" pitchFamily="2" charset="2"/>
              <a:buChar char="Ø"/>
            </a:pPr>
            <a:r>
              <a:rPr lang="fa-IR" dirty="0" smtClean="0"/>
              <a:t>ابتلا به ترومبوفیلی </a:t>
            </a:r>
          </a:p>
          <a:p>
            <a:pPr>
              <a:buFont typeface="Wingdings" pitchFamily="2" charset="2"/>
              <a:buChar char="Ø"/>
            </a:pPr>
            <a:endParaRPr lang="fa-IR" dirty="0" smtClean="0"/>
          </a:p>
          <a:p>
            <a:pPr>
              <a:buFont typeface="Wingdings" pitchFamily="2" charset="2"/>
              <a:buChar char="Ø"/>
            </a:pPr>
            <a:r>
              <a:rPr lang="fa-IR" dirty="0" smtClean="0"/>
              <a:t>مشکلات طبی مانند :بیماری قلبی یا ریوی ،لوپوس ،سرطانها ،التهاب ها ،سندرم نفروتیک ،بیماری سیکل سل </a:t>
            </a:r>
          </a:p>
          <a:p>
            <a:endParaRPr lang="fa-IR" dirty="0" smtClean="0"/>
          </a:p>
          <a:p>
            <a:pPr marL="0" indent="0" algn="ctr" rtl="1">
              <a:spcBef>
                <a:spcPts val="0"/>
              </a:spcBef>
              <a:buNone/>
            </a:pPr>
            <a:r>
              <a:rPr lang="fa-IR" dirty="0" smtClean="0">
                <a:solidFill>
                  <a:srgbClr val="C00000"/>
                </a:solidFill>
              </a:rPr>
              <a:t>این عوامل مربوط به زمان بستری یا هنگام زایمان هستند و بنابراین در بسته خدمات خارج بیمارستانی ارزیابی نمی شوند.</a:t>
            </a:r>
          </a:p>
          <a:p>
            <a:pPr lvl="0" algn="r" rtl="1"/>
            <a:endParaRPr lang="en-US" b="1" dirty="0" smtClean="0">
              <a:cs typeface="B Yagut" pitchFamily="2" charset="-78"/>
            </a:endParaRPr>
          </a:p>
          <a:p>
            <a:pPr algn="r" rtl="1"/>
            <a:endParaRPr lang="fa-IR" dirty="0">
              <a:cs typeface="B Yagut" pitchFamily="2" charset="-78"/>
            </a:endParaRPr>
          </a:p>
        </p:txBody>
      </p:sp>
      <p:sp>
        <p:nvSpPr>
          <p:cNvPr id="2" name="Title 1"/>
          <p:cNvSpPr>
            <a:spLocks noGrp="1"/>
          </p:cNvSpPr>
          <p:nvPr>
            <p:ph type="title"/>
          </p:nvPr>
        </p:nvSpPr>
        <p:spPr>
          <a:xfrm>
            <a:off x="457200" y="274638"/>
            <a:ext cx="8229600" cy="715962"/>
          </a:xfrm>
        </p:spPr>
        <p:txBody>
          <a:bodyPr>
            <a:normAutofit/>
          </a:bodyPr>
          <a:lstStyle/>
          <a:p>
            <a:pPr algn="r" rtl="1"/>
            <a:r>
              <a:rPr lang="fa-IR" sz="2800" dirty="0" smtClean="0">
                <a:solidFill>
                  <a:srgbClr val="FF0000"/>
                </a:solidFill>
                <a:latin typeface="+mn-lt"/>
                <a:ea typeface="+mn-ea"/>
                <a:cs typeface="+mn-cs"/>
              </a:rPr>
              <a:t>عوامل خطر ترومبوآمبولی مربوط به سابقه یا ابتلا فعلی بیماری </a:t>
            </a:r>
            <a:endParaRPr lang="fa-IR" sz="2800" dirty="0">
              <a:solidFill>
                <a:srgbClr val="FF0000"/>
              </a:solidFill>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solidFill>
                  <a:srgbClr val="FF0000"/>
                </a:solidFill>
              </a:rPr>
              <a:t>کارکنان غیر پزشک :</a:t>
            </a:r>
          </a:p>
          <a:p>
            <a:pPr>
              <a:buNone/>
            </a:pPr>
            <a:r>
              <a:rPr lang="fa-IR" dirty="0" smtClean="0"/>
              <a:t>دربخش شرح حال فرم مراقبت بارداری سوالی با عنوان </a:t>
            </a:r>
            <a:r>
              <a:rPr lang="fa-IR" dirty="0" smtClean="0">
                <a:solidFill>
                  <a:srgbClr val="FF0000"/>
                </a:solidFill>
              </a:rPr>
              <a:t>سابقه یا ابتلا به بیماری</a:t>
            </a:r>
            <a:r>
              <a:rPr lang="fa-IR" dirty="0" smtClean="0"/>
              <a:t> از مادر پرسیده شده و در صورت پاسخ مثبت ،مادر نیازمند ارجاع غیرفوری به سطح بالاتر است </a:t>
            </a:r>
          </a:p>
          <a:p>
            <a:endParaRPr lang="fa-IR" dirty="0" smtClean="0"/>
          </a:p>
          <a:p>
            <a:pPr>
              <a:buFont typeface="Wingdings" pitchFamily="2" charset="2"/>
              <a:buChar char="Ø"/>
            </a:pPr>
            <a:r>
              <a:rPr lang="fa-IR" dirty="0" smtClean="0">
                <a:solidFill>
                  <a:srgbClr val="FF0000"/>
                </a:solidFill>
              </a:rPr>
              <a:t>ماما و پزشک :</a:t>
            </a:r>
          </a:p>
          <a:p>
            <a:pPr>
              <a:buNone/>
            </a:pPr>
            <a:r>
              <a:rPr lang="fa-IR" dirty="0" smtClean="0"/>
              <a:t>در جدول ت-16راهنمای ماما و پزشک ذکر شده که تمامی مادران مبتلا به بیماری باید برای بررسی بیشتر به متخصص مربوطه ارجاع شوند . ضمنا در  بازنگری راهنما در ستونهای </a:t>
            </a:r>
            <a:r>
              <a:rPr lang="fa-IR" dirty="0" smtClean="0">
                <a:solidFill>
                  <a:srgbClr val="FF0000"/>
                </a:solidFill>
              </a:rPr>
              <a:t>تاثیر بیماری بربارداری و توصیه و اقدام </a:t>
            </a:r>
            <a:r>
              <a:rPr lang="fa-IR" dirty="0" smtClean="0"/>
              <a:t>،نکات مربوط به ترومبو آمبولی اضافه شده است .</a:t>
            </a:r>
            <a:endParaRPr lang="fa-IR" dirty="0"/>
          </a:p>
        </p:txBody>
      </p:sp>
      <p:sp>
        <p:nvSpPr>
          <p:cNvPr id="2" name="Title 1"/>
          <p:cNvSpPr>
            <a:spLocks noGrp="1"/>
          </p:cNvSpPr>
          <p:nvPr>
            <p:ph type="title"/>
          </p:nvPr>
        </p:nvSpPr>
        <p:spPr/>
        <p:txBody>
          <a:bodyPr>
            <a:normAutofit fontScale="90000"/>
          </a:bodyPr>
          <a:lstStyle/>
          <a:p>
            <a:pPr algn="ctr"/>
            <a:r>
              <a:rPr lang="fa-IR" dirty="0" smtClean="0">
                <a:solidFill>
                  <a:srgbClr val="FF0000"/>
                </a:solidFill>
              </a:rPr>
              <a:t>عوامل خطر در سطح خارج بیمارستانی وبه تفکیک ارائه دهنده خدمت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fa-IR" dirty="0" smtClean="0">
                <a:solidFill>
                  <a:srgbClr val="FF0000"/>
                </a:solidFill>
              </a:rPr>
              <a:t>سطح غیر پزشک: </a:t>
            </a:r>
          </a:p>
          <a:p>
            <a:pPr marL="0" indent="0" algn="just">
              <a:buNone/>
            </a:pPr>
            <a:r>
              <a:rPr lang="fa-IR" dirty="0" smtClean="0"/>
              <a:t>این موارد در بخش شرح حال فرم مراقبت بارداری تحت عناوین </a:t>
            </a:r>
            <a:r>
              <a:rPr lang="fa-IR" dirty="0" smtClean="0">
                <a:solidFill>
                  <a:srgbClr val="FF0000"/>
                </a:solidFill>
              </a:rPr>
              <a:t>وضعیت بارداری فعلی و سایر بیماریها </a:t>
            </a:r>
            <a:r>
              <a:rPr lang="fa-IR" dirty="0" smtClean="0"/>
              <a:t>از مادر سوال شده و در صورت پاسخ مثبت، نیازمند ارجاع غیر فوری به سطح بالاتر هستند.</a:t>
            </a:r>
          </a:p>
          <a:p>
            <a:pPr marL="0" indent="0" algn="just">
              <a:buNone/>
            </a:pPr>
            <a:endParaRPr lang="fa-IR" dirty="0" smtClean="0"/>
          </a:p>
          <a:p>
            <a:pPr marL="0" indent="0" algn="just">
              <a:buNone/>
            </a:pPr>
            <a:r>
              <a:rPr lang="fa-IR" dirty="0" smtClean="0">
                <a:solidFill>
                  <a:srgbClr val="FF0000"/>
                </a:solidFill>
              </a:rPr>
              <a:t>سطح ماما و پزشک</a:t>
            </a:r>
            <a:r>
              <a:rPr lang="fa-IR" dirty="0" smtClean="0"/>
              <a:t>: </a:t>
            </a:r>
          </a:p>
          <a:p>
            <a:pPr marL="0" indent="0" algn="just">
              <a:buNone/>
            </a:pPr>
            <a:r>
              <a:rPr lang="fa-IR" dirty="0" smtClean="0"/>
              <a:t>در جدول ت-18 در ستونهای </a:t>
            </a:r>
            <a:r>
              <a:rPr lang="fa-IR" dirty="0" smtClean="0">
                <a:solidFill>
                  <a:srgbClr val="FF0000"/>
                </a:solidFill>
              </a:rPr>
              <a:t>تاثیر بیماری بر بارداری و توصیه و اقدام، </a:t>
            </a:r>
            <a:r>
              <a:rPr lang="fa-IR" dirty="0" smtClean="0"/>
              <a:t>نکات ضروری ذکر شده که در بازنگری پروتوکل نیز مطالب مربوط به ترومبوآمبولی اضافه و تکمیل </a:t>
            </a:r>
            <a:r>
              <a:rPr lang="fa-IR" sz="3000" b="1" dirty="0" smtClean="0">
                <a:cs typeface="B Yagut" pitchFamily="2" charset="-78"/>
              </a:rPr>
              <a:t>شده است.</a:t>
            </a:r>
            <a:endParaRPr lang="en-US" sz="3000" b="1" dirty="0" smtClean="0">
              <a:cs typeface="B Yagut" pitchFamily="2" charset="-78"/>
            </a:endParaRPr>
          </a:p>
          <a:p>
            <a:endParaRPr lang="fa-IR" dirty="0"/>
          </a:p>
        </p:txBody>
      </p:sp>
      <p:sp>
        <p:nvSpPr>
          <p:cNvPr id="2" name="Title 1"/>
          <p:cNvSpPr>
            <a:spLocks noGrp="1"/>
          </p:cNvSpPr>
          <p:nvPr>
            <p:ph type="title"/>
          </p:nvPr>
        </p:nvSpPr>
        <p:spPr/>
        <p:txBody>
          <a:bodyPr>
            <a:normAutofit fontScale="90000"/>
          </a:bodyPr>
          <a:lstStyle/>
          <a:p>
            <a:pPr algn="r"/>
            <a:r>
              <a:rPr lang="fa-IR" dirty="0" smtClean="0">
                <a:solidFill>
                  <a:srgbClr val="FF0000"/>
                </a:solidFill>
              </a:rPr>
              <a:t>عوامل خطر در سطح خارج بیمارستانی و به تفکیک ارائه دهنده خدمت آقدامات زیر تعریف شده است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fa-IR" dirty="0" smtClean="0"/>
              <a:t>سن بیشتر از 35 سال</a:t>
            </a:r>
          </a:p>
          <a:p>
            <a:pPr>
              <a:buFont typeface="Wingdings" pitchFamily="2" charset="2"/>
              <a:buChar char="Ø"/>
            </a:pPr>
            <a:r>
              <a:rPr lang="fa-IR" dirty="0" smtClean="0"/>
              <a:t>  بارداری سوم یا بیشتر </a:t>
            </a:r>
          </a:p>
          <a:p>
            <a:pPr>
              <a:buFont typeface="Wingdings" pitchFamily="2" charset="2"/>
              <a:buChar char="Ø"/>
            </a:pPr>
            <a:r>
              <a:rPr lang="fa-IR" dirty="0" smtClean="0"/>
              <a:t>چاقی</a:t>
            </a:r>
          </a:p>
          <a:p>
            <a:pPr>
              <a:buFont typeface="Wingdings" pitchFamily="2" charset="2"/>
              <a:buChar char="Ø"/>
            </a:pPr>
            <a:r>
              <a:rPr lang="fa-IR" dirty="0" smtClean="0"/>
              <a:t> استعمال دخانیات</a:t>
            </a:r>
          </a:p>
          <a:p>
            <a:pPr>
              <a:buFont typeface="Wingdings" pitchFamily="2" charset="2"/>
              <a:buChar char="Ø"/>
            </a:pPr>
            <a:r>
              <a:rPr lang="fa-IR" dirty="0" smtClean="0"/>
              <a:t> اعتیاد</a:t>
            </a:r>
            <a:endParaRPr lang="en-US" dirty="0" smtClean="0"/>
          </a:p>
          <a:p>
            <a:pPr>
              <a:buFont typeface="Wingdings" pitchFamily="2" charset="2"/>
              <a:buChar char="Ø"/>
            </a:pPr>
            <a:r>
              <a:rPr lang="fa-IR" dirty="0" smtClean="0"/>
              <a:t>واریس</a:t>
            </a:r>
          </a:p>
          <a:p>
            <a:pPr>
              <a:buFont typeface="Wingdings" pitchFamily="2" charset="2"/>
              <a:buChar char="Ø"/>
            </a:pPr>
            <a:r>
              <a:rPr lang="fa-IR" dirty="0" smtClean="0"/>
              <a:t> فلج پاها، استفاده از صندلی چرخدار</a:t>
            </a:r>
            <a:endParaRPr lang="en-US" dirty="0" smtClean="0"/>
          </a:p>
          <a:p>
            <a:pPr>
              <a:buFont typeface="Wingdings" pitchFamily="2" charset="2"/>
              <a:buChar char="Ø"/>
            </a:pPr>
            <a:r>
              <a:rPr lang="fa-IR" dirty="0" smtClean="0"/>
              <a:t>بارداری چندقلویی</a:t>
            </a:r>
          </a:p>
          <a:p>
            <a:pPr>
              <a:buFont typeface="Wingdings" pitchFamily="2" charset="2"/>
              <a:buChar char="Ø"/>
            </a:pPr>
            <a:r>
              <a:rPr lang="fa-IR" dirty="0" smtClean="0"/>
              <a:t> بارداری با روشهای کمک باروری </a:t>
            </a:r>
          </a:p>
          <a:p>
            <a:endParaRPr lang="fa-IR" sz="3000" cap="small" dirty="0" smtClean="0">
              <a:solidFill>
                <a:schemeClr val="tx2"/>
              </a:solidFill>
              <a:latin typeface="+mj-lt"/>
              <a:ea typeface="+mj-ea"/>
              <a:cs typeface="+mj-cs"/>
            </a:endParaRPr>
          </a:p>
        </p:txBody>
      </p:sp>
      <p:sp>
        <p:nvSpPr>
          <p:cNvPr id="2" name="Title 1"/>
          <p:cNvSpPr>
            <a:spLocks noGrp="1"/>
          </p:cNvSpPr>
          <p:nvPr>
            <p:ph type="title"/>
          </p:nvPr>
        </p:nvSpPr>
        <p:spPr/>
        <p:txBody>
          <a:bodyPr>
            <a:normAutofit/>
          </a:bodyPr>
          <a:lstStyle/>
          <a:p>
            <a:pPr algn="r"/>
            <a:r>
              <a:rPr lang="fa-IR" sz="2400" dirty="0" smtClean="0">
                <a:solidFill>
                  <a:schemeClr val="tx1"/>
                </a:solidFill>
                <a:latin typeface="+mn-lt"/>
                <a:ea typeface="+mn-ea"/>
                <a:cs typeface="+mn-cs"/>
              </a:rPr>
              <a:t>عوامل خطرترومبوآمبولی مربوط به وضعیت بارداری فعلی و سایر بیماریها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fa-IR" dirty="0" smtClean="0"/>
              <a:t>سندرم هیپراستیمولیشن تخمدان</a:t>
            </a:r>
          </a:p>
          <a:p>
            <a:pPr lvl="0">
              <a:buFont typeface="Wingdings" pitchFamily="2" charset="2"/>
              <a:buChar char="Ø"/>
            </a:pPr>
            <a:r>
              <a:rPr lang="fa-IR" dirty="0" smtClean="0"/>
              <a:t>دهیدراتاسیون، استفراغ شدید بارداری</a:t>
            </a:r>
            <a:endParaRPr lang="en-US" dirty="0" smtClean="0"/>
          </a:p>
          <a:p>
            <a:pPr lvl="0">
              <a:buFont typeface="Wingdings" pitchFamily="2" charset="2"/>
              <a:buChar char="Ø"/>
            </a:pPr>
            <a:r>
              <a:rPr lang="fa-IR" dirty="0" smtClean="0"/>
              <a:t>پره اکلامپسی </a:t>
            </a:r>
            <a:endParaRPr lang="en-US" dirty="0" smtClean="0"/>
          </a:p>
          <a:p>
            <a:pPr lvl="0">
              <a:buFont typeface="Wingdings" pitchFamily="2" charset="2"/>
              <a:buChar char="Ø"/>
            </a:pPr>
            <a:r>
              <a:rPr lang="fa-IR" dirty="0" smtClean="0"/>
              <a:t>لیبر طولانی، زایمان با ابزار، سزارین</a:t>
            </a:r>
            <a:endParaRPr lang="en-US" dirty="0" smtClean="0"/>
          </a:p>
          <a:p>
            <a:pPr lvl="0">
              <a:buFont typeface="Wingdings" pitchFamily="2" charset="2"/>
              <a:buChar char="Ø"/>
            </a:pPr>
            <a:r>
              <a:rPr lang="fa-IR" dirty="0" smtClean="0"/>
              <a:t>خونریزی پس از زایمان بیشتر از یک لیتر، تزریق خون،</a:t>
            </a:r>
          </a:p>
          <a:p>
            <a:pPr lvl="0">
              <a:buFont typeface="Wingdings" pitchFamily="2" charset="2"/>
              <a:buChar char="Ø"/>
            </a:pPr>
            <a:r>
              <a:rPr lang="fa-IR" dirty="0" smtClean="0"/>
              <a:t>عفونت پس از زایمان </a:t>
            </a:r>
          </a:p>
          <a:p>
            <a:pPr lvl="0">
              <a:buFont typeface="Wingdings" pitchFamily="2" charset="2"/>
              <a:buChar char="Ø"/>
            </a:pPr>
            <a:r>
              <a:rPr lang="fa-IR" dirty="0" smtClean="0"/>
              <a:t>اعمال جراحی در دوران پس از زایمان مانند : کورتاژ،بستن لوله ها ،آپاندکتومی ،عفونت سیستمیک مانند پنومونی یا پیلونفریت که نیازمند تجویزآنتی بیوتیک یا بستری در بیمارستان ،بستری در بیمارستان یا بی حرکتی (مساوی یا بیش از 3روز استراحت در بستر)</a:t>
            </a:r>
          </a:p>
          <a:p>
            <a:pPr marL="0" indent="0" algn="ctr">
              <a:spcBef>
                <a:spcPts val="0"/>
              </a:spcBef>
              <a:buNone/>
            </a:pPr>
            <a:endParaRPr lang="fa-IR" sz="2000" dirty="0" smtClean="0"/>
          </a:p>
          <a:p>
            <a:pPr marL="0" indent="0" algn="ctr">
              <a:spcBef>
                <a:spcPts val="0"/>
              </a:spcBef>
              <a:buNone/>
            </a:pPr>
            <a:r>
              <a:rPr lang="fa-IR" sz="2000" dirty="0" smtClean="0"/>
              <a:t> </a:t>
            </a:r>
            <a:r>
              <a:rPr lang="fa-IR" cap="small" dirty="0" smtClean="0">
                <a:solidFill>
                  <a:srgbClr val="C00000"/>
                </a:solidFill>
                <a:latin typeface="+mj-lt"/>
                <a:ea typeface="+mj-ea"/>
                <a:cs typeface="+mj-cs"/>
              </a:rPr>
              <a:t>این عوامل مربوط به زمان بستری یا هنگام زایمان هستند و بنابراین در بسته خدمات خارج بیمارستانی ارزیابی نمی شوند</a:t>
            </a:r>
          </a:p>
          <a:p>
            <a:pPr lvl="0"/>
            <a:endParaRPr lang="fa-IR" dirty="0" smtClean="0"/>
          </a:p>
          <a:p>
            <a:pPr lvl="0">
              <a:buNone/>
            </a:pPr>
            <a:endParaRPr lang="fa-IR" dirty="0" smtClean="0"/>
          </a:p>
        </p:txBody>
      </p:sp>
      <p:sp>
        <p:nvSpPr>
          <p:cNvPr id="2" name="Title 1"/>
          <p:cNvSpPr>
            <a:spLocks noGrp="1"/>
          </p:cNvSpPr>
          <p:nvPr>
            <p:ph type="title"/>
          </p:nvPr>
        </p:nvSpPr>
        <p:spPr/>
        <p:txBody>
          <a:bodyPr>
            <a:noAutofit/>
          </a:bodyPr>
          <a:lstStyle/>
          <a:p>
            <a:pPr algn="ctr"/>
            <a:r>
              <a:rPr lang="fa-IR" sz="2800" dirty="0" smtClean="0">
                <a:solidFill>
                  <a:srgbClr val="FF0000"/>
                </a:solidFill>
              </a:rPr>
              <a:t>سایر عوامل خطر ترومبو آمبولی مربوط به زمان بستری یا هنگام زایمان هستند و در سطوح خارج بیمارستانی ارزیابی نمی شوند </a:t>
            </a:r>
            <a:endParaRPr lang="fa-IR" sz="2800"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10600" cy="4953000"/>
          </a:xfrm>
        </p:spPr>
        <p:txBody>
          <a:bodyPr>
            <a:noAutofit/>
          </a:bodyPr>
          <a:lstStyle/>
          <a:p>
            <a:pPr algn="just">
              <a:spcBef>
                <a:spcPct val="0"/>
              </a:spcBef>
              <a:buFont typeface="Wingdings" pitchFamily="2" charset="2"/>
              <a:buChar char="Ø"/>
            </a:pPr>
            <a:r>
              <a:rPr lang="fa-IR" dirty="0" smtClean="0"/>
              <a:t>در مورد تمام مادران در طی بارداری و پس از زایمان حتی اگر هیچ یک از عوامل خطر وجود ندارد: آموزش و توصیه در مورد تحرک و مصرف کافی مایعات و اجتناب از استراحت مطلق(مگر در موارد خاص) باید انجام شود.</a:t>
            </a:r>
          </a:p>
          <a:p>
            <a:pPr>
              <a:spcBef>
                <a:spcPct val="0"/>
              </a:spcBef>
              <a:buFont typeface="Wingdings" pitchFamily="2" charset="2"/>
              <a:buChar char="Ø"/>
            </a:pPr>
            <a:r>
              <a:rPr lang="fa-IR" dirty="0" smtClean="0"/>
              <a:t>در مورد زایمانهایی که در تسهیلات زایمانی انجام می شود هنگام ترخیص مادر: آموزش و توصیه در مورد تحرک و مصرف کافی مایعات باید انجام شود.</a:t>
            </a:r>
          </a:p>
          <a:p>
            <a:pPr>
              <a:spcBef>
                <a:spcPct val="0"/>
              </a:spcBef>
              <a:buFont typeface="Wingdings" pitchFamily="2" charset="2"/>
              <a:buChar char="Ø"/>
            </a:pPr>
            <a:endParaRPr lang="fa-IR" dirty="0" smtClean="0"/>
          </a:p>
          <a:p>
            <a:pPr>
              <a:spcBef>
                <a:spcPct val="0"/>
              </a:spcBef>
              <a:buFont typeface="Wingdings" pitchFamily="2" charset="2"/>
              <a:buChar char="Ø"/>
            </a:pPr>
            <a:r>
              <a:rPr lang="fa-IR" dirty="0" smtClean="0"/>
              <a:t>اگر بدلیل وجود هر یک از عوامل خطر ،مادر نیاز به ارجاع دارد در فرم ارجاع عبارت ”</a:t>
            </a:r>
            <a:r>
              <a:rPr lang="fa-IR" dirty="0" smtClean="0">
                <a:solidFill>
                  <a:srgbClr val="FF0000"/>
                </a:solidFill>
              </a:rPr>
              <a:t>بررسی از نظر خطر ترومبو آمبولی </a:t>
            </a:r>
            <a:r>
              <a:rPr lang="fa-IR" dirty="0" smtClean="0"/>
              <a:t>”نوشته شود .</a:t>
            </a:r>
          </a:p>
          <a:p>
            <a:pPr>
              <a:spcBef>
                <a:spcPct val="0"/>
              </a:spcBef>
              <a:buFont typeface="Wingdings" pitchFamily="2" charset="2"/>
              <a:buChar char="Ø"/>
            </a:pPr>
            <a:r>
              <a:rPr lang="fa-IR" dirty="0" smtClean="0"/>
              <a:t> </a:t>
            </a:r>
          </a:p>
        </p:txBody>
      </p:sp>
      <p:sp>
        <p:nvSpPr>
          <p:cNvPr id="2" name="Title 1"/>
          <p:cNvSpPr>
            <a:spLocks noGrp="1"/>
          </p:cNvSpPr>
          <p:nvPr>
            <p:ph type="title"/>
          </p:nvPr>
        </p:nvSpPr>
        <p:spPr>
          <a:xfrm>
            <a:off x="304800" y="381000"/>
            <a:ext cx="8229600" cy="838200"/>
          </a:xfrm>
        </p:spPr>
        <p:txBody>
          <a:bodyPr>
            <a:noAutofit/>
          </a:bodyPr>
          <a:lstStyle/>
          <a:p>
            <a:pPr algn="r"/>
            <a:r>
              <a:rPr lang="fa-IR" sz="3600" b="1" dirty="0" smtClean="0">
                <a:solidFill>
                  <a:srgbClr val="FF0000"/>
                </a:solidFill>
                <a:cs typeface="B Titr" pitchFamily="2" charset="-78"/>
              </a:rPr>
              <a:t>نکات مهم:</a:t>
            </a:r>
            <a:endParaRPr lang="fa-IR" sz="3600" b="1" dirty="0">
              <a:solidFill>
                <a:srgbClr val="FF0000"/>
              </a:solidFill>
              <a:cs typeface="B Tit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unset.jpg"/>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457200" y="533400"/>
            <a:ext cx="7467600" cy="5940552"/>
          </a:xfrm>
        </p:spPr>
        <p:txBody>
          <a:bodyPr>
            <a:normAutofit/>
          </a:bodyPr>
          <a:lstStyle/>
          <a:p>
            <a:pPr algn="ctr">
              <a:buNone/>
            </a:pPr>
            <a:endParaRPr lang="fa-IR" sz="3600" dirty="0" smtClean="0">
              <a:cs typeface="B Titr" pitchFamily="2" charset="-78"/>
            </a:endParaRPr>
          </a:p>
          <a:p>
            <a:pPr algn="ctr">
              <a:buNone/>
            </a:pPr>
            <a:endParaRPr lang="fa-IR" sz="3600" dirty="0" smtClean="0">
              <a:cs typeface="B Titr" pitchFamily="2" charset="-78"/>
            </a:endParaRPr>
          </a:p>
          <a:p>
            <a:pPr algn="ctr">
              <a:buNone/>
            </a:pPr>
            <a:r>
              <a:rPr lang="fa-IR" sz="6600" b="1" dirty="0" smtClean="0">
                <a:solidFill>
                  <a:schemeClr val="bg1"/>
                </a:solidFill>
                <a:cs typeface="B Titr" pitchFamily="2" charset="-78"/>
              </a:rPr>
              <a:t>با تشکر از توجه شما</a:t>
            </a:r>
            <a:endParaRPr lang="fa-IR" sz="4000" b="1" dirty="0" smtClean="0">
              <a:solidFill>
                <a:schemeClr val="bg1"/>
              </a:solidFill>
              <a:cs typeface="B Titr" pitchFamily="2" charset="-78"/>
            </a:endParaRPr>
          </a:p>
          <a:p>
            <a:pPr algn="ctr" rtl="1">
              <a:buNone/>
            </a:pPr>
            <a:endParaRPr lang="fa-IR" sz="3600" dirty="0" smtClean="0">
              <a:cs typeface="B Titr" pitchFamily="2" charset="-78"/>
            </a:endParaRPr>
          </a:p>
          <a:p>
            <a:pPr algn="ctr" rtl="1">
              <a:buNone/>
            </a:pPr>
            <a:endParaRPr lang="fa-IR" sz="3600" dirty="0" smtClean="0">
              <a:cs typeface="B Titr" pitchFamily="2" charset="-78"/>
            </a:endParaRPr>
          </a:p>
          <a:p>
            <a:pPr algn="ctr">
              <a:buNone/>
            </a:pPr>
            <a:endParaRPr lang="fa-IR" sz="3600" dirty="0" smtClean="0">
              <a:cs typeface="B Titr" pitchFamily="2" charset="-78"/>
            </a:endParaRPr>
          </a:p>
          <a:p>
            <a:pPr algn="ctr">
              <a:buNone/>
            </a:pPr>
            <a:endParaRPr lang="fa-IR" sz="3600" dirty="0" smtClean="0">
              <a:cs typeface="B Titr" pitchFamily="2" charset="-78"/>
            </a:endParaRPr>
          </a:p>
          <a:p>
            <a:pPr algn="ctr">
              <a:buNone/>
            </a:pPr>
            <a:endParaRPr lang="en-US" sz="3600" dirty="0">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fa-IR" b="1" dirty="0" smtClean="0">
                <a:solidFill>
                  <a:srgbClr val="FF0000"/>
                </a:solidFill>
              </a:rPr>
              <a:t>ترمبوز ورید عمقی</a:t>
            </a:r>
            <a:r>
              <a:rPr lang="fa-IR" b="1" dirty="0" smtClean="0"/>
              <a:t>(</a:t>
            </a:r>
            <a:r>
              <a:rPr lang="en-US" b="1" dirty="0" smtClean="0">
                <a:solidFill>
                  <a:srgbClr val="FF0000"/>
                </a:solidFill>
              </a:rPr>
              <a:t>(DVT</a:t>
            </a:r>
            <a:r>
              <a:rPr lang="fa-IR" dirty="0" smtClean="0"/>
              <a:t> :تشکیل لخته در سیاهرگهای عمقی </a:t>
            </a:r>
          </a:p>
          <a:p>
            <a:pPr>
              <a:buNone/>
            </a:pPr>
            <a:endParaRPr lang="fa-IR" b="1" dirty="0" smtClean="0"/>
          </a:p>
          <a:p>
            <a:pPr>
              <a:buNone/>
            </a:pPr>
            <a:r>
              <a:rPr lang="fa-IR" b="1" dirty="0" smtClean="0">
                <a:solidFill>
                  <a:srgbClr val="FF0000"/>
                </a:solidFill>
              </a:rPr>
              <a:t>آمبولی ریه</a:t>
            </a:r>
            <a:r>
              <a:rPr lang="en-US" sz="2000" b="1" dirty="0" smtClean="0">
                <a:solidFill>
                  <a:srgbClr val="FF0000"/>
                </a:solidFill>
              </a:rPr>
              <a:t>(PE)</a:t>
            </a:r>
            <a:r>
              <a:rPr lang="fa-IR" b="1" dirty="0" smtClean="0">
                <a:solidFill>
                  <a:srgbClr val="FF0000"/>
                </a:solidFill>
              </a:rPr>
              <a:t>:</a:t>
            </a:r>
            <a:r>
              <a:rPr lang="fa-IR" dirty="0" smtClean="0"/>
              <a:t>کنده یا رها شدن لخته از سیاهرگهای عمقی و رسیدن آن به ریه از طریق جریان خون </a:t>
            </a:r>
          </a:p>
          <a:p>
            <a:pPr>
              <a:buNone/>
            </a:pPr>
            <a:r>
              <a:rPr lang="fa-IR" b="1" dirty="0" smtClean="0">
                <a:solidFill>
                  <a:srgbClr val="FF0000"/>
                </a:solidFill>
              </a:rPr>
              <a:t>ترومبو آمبولی وریدی :</a:t>
            </a:r>
            <a:r>
              <a:rPr lang="fa-IR" dirty="0" smtClean="0"/>
              <a:t>وضعیتی که شامل هر دوحالت </a:t>
            </a:r>
            <a:r>
              <a:rPr lang="en-US" dirty="0" err="1" smtClean="0"/>
              <a:t>DVT,Pe</a:t>
            </a:r>
            <a:r>
              <a:rPr lang="fa-IR" dirty="0" smtClean="0"/>
              <a:t>می باشد یعنی ایجاد لخته در سیاهرگهای عمقی و رسیدن آن به ریه . مهمترین دلایل </a:t>
            </a:r>
            <a:r>
              <a:rPr lang="en-US" dirty="0" smtClean="0"/>
              <a:t>VTE</a:t>
            </a:r>
            <a:r>
              <a:rPr lang="fa-IR" dirty="0" smtClean="0"/>
              <a:t>عبارتست از :استاز وریدی ،صدمات عروقی و افزایش قابلیت انعقاد پذیری که به </a:t>
            </a:r>
            <a:r>
              <a:rPr lang="en-US" dirty="0" err="1" smtClean="0"/>
              <a:t>Virchows</a:t>
            </a:r>
            <a:r>
              <a:rPr lang="en-US" dirty="0" smtClean="0"/>
              <a:t> triad</a:t>
            </a:r>
            <a:r>
              <a:rPr lang="fa-IR" dirty="0" smtClean="0"/>
              <a:t> معروف است .</a:t>
            </a:r>
          </a:p>
          <a:p>
            <a:pPr>
              <a:buNone/>
            </a:pPr>
            <a:endParaRPr lang="fa-IR" sz="2000" b="1" dirty="0" smtClean="0"/>
          </a:p>
          <a:p>
            <a:pPr>
              <a:buNone/>
            </a:pPr>
            <a:r>
              <a:rPr lang="fa-IR" dirty="0" smtClean="0">
                <a:solidFill>
                  <a:srgbClr val="FF0000"/>
                </a:solidFill>
              </a:rPr>
              <a:t>نکته : هرسه از این عوامل در بارداری و زایمان تشدید میشود </a:t>
            </a:r>
          </a:p>
          <a:p>
            <a:pPr>
              <a:buNone/>
            </a:pPr>
            <a:endParaRPr lang="fa-IR" b="1" dirty="0"/>
          </a:p>
        </p:txBody>
      </p:sp>
      <p:sp>
        <p:nvSpPr>
          <p:cNvPr id="2" name="Title 1"/>
          <p:cNvSpPr>
            <a:spLocks noGrp="1"/>
          </p:cNvSpPr>
          <p:nvPr>
            <p:ph type="title"/>
          </p:nvPr>
        </p:nvSpPr>
        <p:spPr/>
        <p:txBody>
          <a:bodyPr/>
          <a:lstStyle/>
          <a:p>
            <a:r>
              <a:rPr lang="fa-IR" dirty="0" smtClean="0"/>
              <a:t>تعاریف :</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latin typeface="Arial" pitchFamily="34" charset="0"/>
                <a:cs typeface="Arial" pitchFamily="34" charset="0"/>
              </a:rPr>
              <a:t>   </a:t>
            </a:r>
          </a:p>
          <a:p>
            <a:pPr>
              <a:buNone/>
            </a:pPr>
            <a:r>
              <a:rPr lang="fa-IR" sz="2800" dirty="0" smtClean="0">
                <a:latin typeface="Arial" pitchFamily="34" charset="0"/>
                <a:cs typeface="Arial" pitchFamily="34" charset="0"/>
              </a:rPr>
              <a:t>   چندین پروتیین تنظیمی مهم در آبشار انعقادی بعنوان مهار کننده عمل می کنند. کمبود ارثی یا اکتسابی این پروتیینهای مهاری مجموعا ترومبوفیلی نامیده میشود ،که ممکن سبب افزایش انعقادپذیری و تروبوآمبولی وریدی شود.</a:t>
            </a:r>
            <a:endParaRPr lang="fa-IR" sz="2800" dirty="0">
              <a:latin typeface="Arial" pitchFamily="34" charset="0"/>
              <a:cs typeface="Arial" pitchFamily="34" charset="0"/>
            </a:endParaRPr>
          </a:p>
        </p:txBody>
      </p:sp>
      <p:sp>
        <p:nvSpPr>
          <p:cNvPr id="2" name="Title 1"/>
          <p:cNvSpPr>
            <a:spLocks noGrp="1"/>
          </p:cNvSpPr>
          <p:nvPr>
            <p:ph type="title"/>
          </p:nvPr>
        </p:nvSpPr>
        <p:spPr/>
        <p:txBody>
          <a:bodyPr/>
          <a:lstStyle/>
          <a:p>
            <a:pPr algn="r"/>
            <a:r>
              <a:rPr lang="fa-IR" b="1" dirty="0" smtClean="0">
                <a:solidFill>
                  <a:schemeClr val="accent1">
                    <a:lumMod val="75000"/>
                  </a:schemeClr>
                </a:solidFill>
                <a:latin typeface="Arial" pitchFamily="34" charset="0"/>
                <a:cs typeface="Arial" pitchFamily="34" charset="0"/>
              </a:rPr>
              <a:t>ترومبوفیلی :</a:t>
            </a:r>
            <a:endParaRPr lang="fa-IR"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sz="2800" dirty="0" smtClean="0">
                <a:solidFill>
                  <a:srgbClr val="FF0000"/>
                </a:solidFill>
              </a:rPr>
              <a:t>ترومبو فیلی ارثی </a:t>
            </a:r>
            <a:r>
              <a:rPr lang="fa-IR" dirty="0" smtClean="0">
                <a:solidFill>
                  <a:srgbClr val="FF0000"/>
                </a:solidFill>
              </a:rPr>
              <a:t>: </a:t>
            </a:r>
            <a:r>
              <a:rPr lang="fa-IR" dirty="0" smtClean="0"/>
              <a:t>کمبود پروتیینهای</a:t>
            </a:r>
            <a:r>
              <a:rPr lang="en-US" u="sng" dirty="0" smtClean="0">
                <a:solidFill>
                  <a:srgbClr val="FF0000"/>
                </a:solidFill>
              </a:rPr>
              <a:t> </a:t>
            </a:r>
            <a:r>
              <a:rPr lang="en-US" sz="2800" dirty="0" smtClean="0">
                <a:solidFill>
                  <a:srgbClr val="FF0000"/>
                </a:solidFill>
              </a:rPr>
              <a:t>c</a:t>
            </a:r>
            <a:r>
              <a:rPr lang="fa-IR" sz="2800" dirty="0" smtClean="0">
                <a:solidFill>
                  <a:srgbClr val="FF0000"/>
                </a:solidFill>
              </a:rPr>
              <a:t>یا </a:t>
            </a:r>
            <a:r>
              <a:rPr lang="en-US" sz="2800" dirty="0" smtClean="0">
                <a:solidFill>
                  <a:srgbClr val="FF0000"/>
                </a:solidFill>
              </a:rPr>
              <a:t>s</a:t>
            </a:r>
            <a:r>
              <a:rPr lang="fa-IR" sz="2800" dirty="0" smtClean="0"/>
              <a:t> ،فاکتور 5لیدن از نوع هموزیگوت یا هتروزیگوت ،کمبود آنتی ترومبین ،ژن پروترومبین </a:t>
            </a:r>
            <a:r>
              <a:rPr lang="en-US" dirty="0" smtClean="0">
                <a:solidFill>
                  <a:srgbClr val="FF0000"/>
                </a:solidFill>
              </a:rPr>
              <a:t>G20210A</a:t>
            </a:r>
            <a:r>
              <a:rPr lang="fa-IR" dirty="0" smtClean="0">
                <a:solidFill>
                  <a:srgbClr val="FF0000"/>
                </a:solidFill>
              </a:rPr>
              <a:t> </a:t>
            </a:r>
            <a:r>
              <a:rPr lang="fa-IR" dirty="0" smtClean="0"/>
              <a:t>ازنوع هموزیگوت یا هتروزیگوت </a:t>
            </a:r>
          </a:p>
          <a:p>
            <a:endParaRPr lang="fa-IR" dirty="0" smtClean="0"/>
          </a:p>
          <a:p>
            <a:r>
              <a:rPr lang="fa-IR" dirty="0" smtClean="0">
                <a:solidFill>
                  <a:srgbClr val="FF0000"/>
                </a:solidFill>
              </a:rPr>
              <a:t>ترومبو فیلی اکتسابی (سندرم آنتی فسفولپید ):عبارتست از وجود حداقل یک معیار آزمایشگاهی همراه با حداقل یک معیار بالینی </a:t>
            </a:r>
            <a:endParaRPr lang="fa-IR" dirty="0"/>
          </a:p>
        </p:txBody>
      </p:sp>
      <p:sp>
        <p:nvSpPr>
          <p:cNvPr id="2" name="Title 1"/>
          <p:cNvSpPr>
            <a:spLocks noGrp="1"/>
          </p:cNvSpPr>
          <p:nvPr>
            <p:ph type="title"/>
          </p:nvPr>
        </p:nvSpPr>
        <p:spPr/>
        <p:txBody>
          <a:bodyPr/>
          <a:lstStyle/>
          <a:p>
            <a:r>
              <a:rPr lang="fa-IR" dirty="0" smtClean="0"/>
              <a:t>انواع تروبوفیلی :</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fa-IR" dirty="0" smtClean="0">
                <a:solidFill>
                  <a:srgbClr val="FF0000"/>
                </a:solidFill>
              </a:rPr>
              <a:t>معیارهای آزمایشگاهی: </a:t>
            </a:r>
            <a:r>
              <a:rPr lang="fa-IR" dirty="0" smtClean="0"/>
              <a:t>لوپوس آنتی کواگولان –آنتی بادی آنتی کاردیولپین </a:t>
            </a:r>
            <a:r>
              <a:rPr lang="fa-IR" sz="2400" dirty="0" smtClean="0"/>
              <a:t>(</a:t>
            </a:r>
            <a:r>
              <a:rPr lang="en-US" sz="2400" dirty="0" smtClean="0"/>
              <a:t>IGM</a:t>
            </a:r>
            <a:r>
              <a:rPr lang="fa-IR" sz="2400" dirty="0" smtClean="0"/>
              <a:t>یا</a:t>
            </a:r>
            <a:r>
              <a:rPr lang="en-US" sz="2400" dirty="0" smtClean="0"/>
              <a:t>IGM</a:t>
            </a:r>
            <a:r>
              <a:rPr lang="en-US" dirty="0" smtClean="0"/>
              <a:t>,</a:t>
            </a:r>
            <a:r>
              <a:rPr lang="fa-IR" dirty="0" smtClean="0"/>
              <a:t>)با تیتر بالا یا متوسط –آنتی بتادوگلیکوپروتیین یک (</a:t>
            </a:r>
            <a:r>
              <a:rPr lang="en-US" sz="2400" dirty="0" smtClean="0"/>
              <a:t>IGM</a:t>
            </a:r>
            <a:r>
              <a:rPr lang="fa-IR" sz="2400" dirty="0" smtClean="0"/>
              <a:t>یا</a:t>
            </a:r>
            <a:r>
              <a:rPr lang="en-US" sz="2400" dirty="0" smtClean="0"/>
              <a:t>IGM,</a:t>
            </a:r>
            <a:r>
              <a:rPr lang="fa-IR" sz="2400" dirty="0" smtClean="0"/>
              <a:t>)</a:t>
            </a:r>
            <a:endParaRPr lang="fa-IR" dirty="0" smtClean="0"/>
          </a:p>
          <a:p>
            <a:pPr algn="just"/>
            <a:endParaRPr lang="fa-IR" dirty="0" smtClean="0"/>
          </a:p>
          <a:p>
            <a:pPr algn="just"/>
            <a:r>
              <a:rPr lang="fa-IR" dirty="0" smtClean="0">
                <a:solidFill>
                  <a:srgbClr val="FF0000"/>
                </a:solidFill>
              </a:rPr>
              <a:t>معیارهای بالینی :</a:t>
            </a:r>
          </a:p>
          <a:p>
            <a:pPr algn="just"/>
            <a:r>
              <a:rPr lang="fa-IR" dirty="0" smtClean="0">
                <a:latin typeface="Arial" pitchFamily="34" charset="0"/>
                <a:cs typeface="Arial" pitchFamily="34" charset="0"/>
              </a:rPr>
              <a:t>یک یا بیشتر اپیزود ترومبوزوریدی ،شریانی یا عروق کوچک در هریک از اعضاءیا بافتها</a:t>
            </a:r>
          </a:p>
          <a:p>
            <a:pPr algn="just"/>
            <a:r>
              <a:rPr lang="fa-IR" dirty="0" smtClean="0">
                <a:latin typeface="Arial" pitchFamily="34" charset="0"/>
                <a:cs typeface="Arial" pitchFamily="34" charset="0"/>
              </a:rPr>
              <a:t>زایمان پره ترم قبل از 34هفته به علت پره اکلامپسی شدید یا نارسایی جفت</a:t>
            </a:r>
          </a:p>
          <a:p>
            <a:pPr algn="just"/>
            <a:r>
              <a:rPr lang="fa-IR" dirty="0" smtClean="0">
                <a:latin typeface="Arial" pitchFamily="34" charset="0"/>
                <a:cs typeface="Arial" pitchFamily="34" charset="0"/>
              </a:rPr>
              <a:t>حداقل سه مورد سقط پشت سرهم قبل از هفته 10بارداری </a:t>
            </a:r>
          </a:p>
          <a:p>
            <a:pPr algn="just"/>
            <a:r>
              <a:rPr lang="fa-IR" dirty="0" smtClean="0">
                <a:latin typeface="Arial" pitchFamily="34" charset="0"/>
                <a:cs typeface="Arial" pitchFamily="34" charset="0"/>
              </a:rPr>
              <a:t>حداقل یک مورد مرگ غیر قابل توجیه جنین بعدازهفته 10بارداری </a:t>
            </a:r>
            <a:endParaRPr lang="fa-IR" dirty="0">
              <a:latin typeface="Arial" pitchFamily="34" charset="0"/>
              <a:cs typeface="Arial" pitchFamily="34" charset="0"/>
            </a:endParaRPr>
          </a:p>
        </p:txBody>
      </p:sp>
      <p:sp>
        <p:nvSpPr>
          <p:cNvPr id="2" name="Title 1"/>
          <p:cNvSpPr>
            <a:spLocks noGrp="1"/>
          </p:cNvSpPr>
          <p:nvPr>
            <p:ph type="title"/>
          </p:nvPr>
        </p:nvSpPr>
        <p:spPr/>
        <p:txBody>
          <a:bodyPr/>
          <a:lstStyle/>
          <a:p>
            <a:pPr algn="r"/>
            <a:r>
              <a:rPr lang="fa-IR" dirty="0" smtClean="0">
                <a:solidFill>
                  <a:srgbClr val="FF0000"/>
                </a:solidFill>
              </a:rPr>
              <a:t>معیارهای بالینی آنتی فسفولپید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4754563"/>
          </a:xfrm>
        </p:spPr>
        <p:txBody>
          <a:bodyPr/>
          <a:lstStyle/>
          <a:p>
            <a:pPr algn="r" rtl="1">
              <a:buNone/>
            </a:pPr>
            <a:r>
              <a:rPr lang="fa-IR" b="1" dirty="0" smtClean="0">
                <a:latin typeface="Arial" pitchFamily="34" charset="0"/>
                <a:cs typeface="Arial" pitchFamily="34" charset="0"/>
              </a:rPr>
              <a:t>1-  تاریخچه بیمار گرفته شده و با توجه به لیست عوامل خطر ، ارزیابی انجام می شود.</a:t>
            </a:r>
          </a:p>
          <a:p>
            <a:pPr algn="r" rtl="1">
              <a:buNone/>
            </a:pPr>
            <a:endParaRPr lang="fa-IR" b="1" dirty="0" smtClean="0">
              <a:latin typeface="Arial" pitchFamily="34" charset="0"/>
              <a:cs typeface="Arial" pitchFamily="34" charset="0"/>
            </a:endParaRPr>
          </a:p>
          <a:p>
            <a:pPr algn="r" rtl="1">
              <a:buNone/>
            </a:pPr>
            <a:r>
              <a:rPr lang="fa-IR" b="1" dirty="0" smtClean="0">
                <a:latin typeface="Arial" pitchFamily="34" charset="0"/>
                <a:cs typeface="Arial" pitchFamily="34" charset="0"/>
              </a:rPr>
              <a:t>2- با توجه به نتیجه ارزیابی، بیمار در یکی از گروههای </a:t>
            </a:r>
            <a:r>
              <a:rPr lang="en-US" b="1" dirty="0" smtClean="0">
                <a:latin typeface="Arial" pitchFamily="34" charset="0"/>
                <a:cs typeface="Arial" pitchFamily="34" charset="0"/>
              </a:rPr>
              <a:t> </a:t>
            </a:r>
            <a:r>
              <a:rPr lang="fa-IR" b="1" dirty="0" smtClean="0">
                <a:latin typeface="Arial" pitchFamily="34" charset="0"/>
                <a:cs typeface="Arial" pitchFamily="34" charset="0"/>
              </a:rPr>
              <a:t>پرخطر، خطر متوسط یا کم خطر قرار داده می شود.</a:t>
            </a:r>
          </a:p>
          <a:p>
            <a:pPr algn="r" rtl="1">
              <a:buNone/>
            </a:pPr>
            <a:endParaRPr lang="fa-IR" b="1" dirty="0" smtClean="0">
              <a:latin typeface="Arial" pitchFamily="34" charset="0"/>
              <a:cs typeface="Arial" pitchFamily="34" charset="0"/>
            </a:endParaRPr>
          </a:p>
          <a:p>
            <a:pPr algn="r" rtl="1">
              <a:buNone/>
            </a:pPr>
            <a:r>
              <a:rPr lang="fa-IR" b="1" dirty="0" smtClean="0">
                <a:latin typeface="Arial" pitchFamily="34" charset="0"/>
                <a:cs typeface="Arial" pitchFamily="34" charset="0"/>
              </a:rPr>
              <a:t>3- با توجه به گروه بندی اقدام لازم برای بیمار انجام می شود.</a:t>
            </a:r>
            <a:endParaRPr lang="fa-IR" b="1" dirty="0">
              <a:latin typeface="Arial" pitchFamily="34" charset="0"/>
              <a:cs typeface="Arial" pitchFamily="34" charset="0"/>
            </a:endParaRPr>
          </a:p>
        </p:txBody>
      </p:sp>
      <p:sp>
        <p:nvSpPr>
          <p:cNvPr id="2" name="Title 1"/>
          <p:cNvSpPr>
            <a:spLocks noGrp="1"/>
          </p:cNvSpPr>
          <p:nvPr>
            <p:ph type="title"/>
          </p:nvPr>
        </p:nvSpPr>
        <p:spPr>
          <a:xfrm>
            <a:off x="457200" y="274638"/>
            <a:ext cx="8077200" cy="1143000"/>
          </a:xfrm>
        </p:spPr>
        <p:txBody>
          <a:bodyPr/>
          <a:lstStyle/>
          <a:p>
            <a:pPr algn="r"/>
            <a:r>
              <a:rPr lang="fa-IR" dirty="0" smtClean="0">
                <a:solidFill>
                  <a:srgbClr val="FF0000"/>
                </a:solidFill>
                <a:latin typeface="Arial" pitchFamily="34" charset="0"/>
                <a:cs typeface="Arial" pitchFamily="34" charset="0"/>
              </a:rPr>
              <a:t>نحوه </a:t>
            </a:r>
            <a:r>
              <a:rPr lang="fa-IR" b="1" dirty="0" smtClean="0">
                <a:solidFill>
                  <a:srgbClr val="FF0000"/>
                </a:solidFill>
                <a:latin typeface="Arial" pitchFamily="34" charset="0"/>
                <a:cs typeface="Arial" pitchFamily="34" charset="0"/>
              </a:rPr>
              <a:t>استفاده از دستورعمل</a:t>
            </a:r>
            <a:endParaRPr lang="fa-IR"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smtClean="0"/>
              <a:t>1-تمام زنان باید از نظر خطر ترومبو آمبولی یک بار پیش از بارداری،یک بار در طی بارداری (ترجیحا اولین ویزیت ) و در هربار پذیرش در بیمارستان مطابق جدول شماره 1بررسی شوندو درصورت نیاز اقدامات لازم برای آنها انجام شود.</a:t>
            </a:r>
          </a:p>
          <a:p>
            <a:endParaRPr lang="fa-IR" dirty="0" smtClean="0"/>
          </a:p>
          <a:p>
            <a:r>
              <a:rPr lang="fa-IR" dirty="0" smtClean="0"/>
              <a:t>2-تمام مادران در هنگام بارداری و پس از زایمان باید درمورد علائم </a:t>
            </a:r>
            <a:r>
              <a:rPr lang="en-US" b="1" dirty="0" smtClean="0">
                <a:solidFill>
                  <a:srgbClr val="FF0000"/>
                </a:solidFill>
              </a:rPr>
              <a:t>DVT</a:t>
            </a:r>
            <a:r>
              <a:rPr lang="fa-IR" b="1" dirty="0" smtClean="0">
                <a:solidFill>
                  <a:srgbClr val="FF0000"/>
                </a:solidFill>
              </a:rPr>
              <a:t>(درد،تورم ،حساسیت در لمس ،اختلاف در قطر ساقها و رانهاو قرمزی ) </a:t>
            </a:r>
            <a:r>
              <a:rPr lang="fa-IR" b="1" dirty="0" smtClean="0">
                <a:latin typeface="Arial" pitchFamily="34" charset="0"/>
                <a:cs typeface="Arial" pitchFamily="34" charset="0"/>
              </a:rPr>
              <a:t>آمو</a:t>
            </a:r>
            <a:r>
              <a:rPr lang="fa-IR" dirty="0" smtClean="0">
                <a:latin typeface="Arial" pitchFamily="34" charset="0"/>
                <a:cs typeface="Arial" pitchFamily="34" charset="0"/>
              </a:rPr>
              <a:t>زش و توصیه به تحرک و مصرف کافی مایعات شود .</a:t>
            </a:r>
          </a:p>
          <a:p>
            <a:endParaRPr lang="fa-IR" dirty="0" smtClean="0">
              <a:latin typeface="Arial" pitchFamily="34" charset="0"/>
              <a:cs typeface="Arial" pitchFamily="34" charset="0"/>
            </a:endParaRPr>
          </a:p>
          <a:p>
            <a:r>
              <a:rPr lang="fa-IR" dirty="0" smtClean="0">
                <a:latin typeface="Arial" pitchFamily="34" charset="0"/>
                <a:cs typeface="Arial" pitchFamily="34" charset="0"/>
              </a:rPr>
              <a:t>3-تمام مادران بستری ،بخصوص در زمان پس از زایمان باید تشویق شوند تمرینات (</a:t>
            </a:r>
            <a:r>
              <a:rPr lang="en-US" b="1" dirty="0" smtClean="0">
                <a:solidFill>
                  <a:srgbClr val="FF0000"/>
                </a:solidFill>
              </a:rPr>
              <a:t>Exercises</a:t>
            </a:r>
            <a:r>
              <a:rPr lang="fa-IR" dirty="0" smtClean="0">
                <a:latin typeface="Arial" pitchFamily="34" charset="0"/>
                <a:cs typeface="Arial" pitchFamily="34" charset="0"/>
              </a:rPr>
              <a:t>) ساده ای را که باعث افزایش جریان خون می شوند بر روی تخت انجام دهند .</a:t>
            </a:r>
          </a:p>
          <a:p>
            <a:endParaRPr lang="fa-IR" dirty="0"/>
          </a:p>
        </p:txBody>
      </p:sp>
      <p:sp>
        <p:nvSpPr>
          <p:cNvPr id="2" name="Title 1"/>
          <p:cNvSpPr>
            <a:spLocks noGrp="1"/>
          </p:cNvSpPr>
          <p:nvPr>
            <p:ph type="title"/>
          </p:nvPr>
        </p:nvSpPr>
        <p:spPr/>
        <p:txBody>
          <a:bodyPr>
            <a:normAutofit/>
          </a:bodyPr>
          <a:lstStyle/>
          <a:p>
            <a:pPr algn="r"/>
            <a:r>
              <a:rPr lang="fa-IR" sz="2800" dirty="0" smtClean="0">
                <a:solidFill>
                  <a:srgbClr val="FF0000"/>
                </a:solidFill>
              </a:rPr>
              <a:t>اصول کلی پیشگیری از</a:t>
            </a:r>
            <a:r>
              <a:rPr lang="en-US" sz="3200" b="1" dirty="0" smtClean="0">
                <a:solidFill>
                  <a:srgbClr val="FF0000"/>
                </a:solidFill>
              </a:rPr>
              <a:t> </a:t>
            </a:r>
            <a:r>
              <a:rPr lang="en-US" sz="2400" b="1" dirty="0" smtClean="0">
                <a:solidFill>
                  <a:srgbClr val="FF0000"/>
                </a:solidFill>
              </a:rPr>
              <a:t>VTE</a:t>
            </a:r>
            <a:r>
              <a:rPr lang="fa-IR" sz="2400" b="1" dirty="0" smtClean="0">
                <a:solidFill>
                  <a:srgbClr val="FF0000"/>
                </a:solidFill>
              </a:rPr>
              <a:t>در بارداری و پس از زایمان </a:t>
            </a:r>
            <a:r>
              <a:rPr lang="fa-IR" sz="2000" dirty="0" smtClean="0">
                <a:solidFill>
                  <a:srgbClr val="FF0000"/>
                </a:solidFill>
              </a:rPr>
              <a:t> </a:t>
            </a:r>
            <a:endParaRPr lang="fa-IR" sz="28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34D44E1-E354-4F70-B377-4FCBC95621EE}">
  <ds:schemaRefs>
    <ds:schemaRef ds:uri="http://schemas.microsoft.com/sharepoint/v3/contenttype/forms"/>
  </ds:schemaRefs>
</ds:datastoreItem>
</file>

<file path=customXml/itemProps2.xml><?xml version="1.0" encoding="utf-8"?>
<ds:datastoreItem xmlns:ds="http://schemas.openxmlformats.org/officeDocument/2006/customXml" ds:itemID="{AB471FE8-FD95-4310-9BC6-12D5DC5EEB96}">
  <ds:schemaRefs>
    <ds:schemaRef ds:uri="http://schemas.microsoft.com/office/2006/metadata/properties"/>
  </ds:schemaRefs>
</ds:datastoreItem>
</file>

<file path=customXml/itemProps3.xml><?xml version="1.0" encoding="utf-8"?>
<ds:datastoreItem xmlns:ds="http://schemas.openxmlformats.org/officeDocument/2006/customXml" ds:itemID="{363BB21E-6CAA-4F8D-9FE1-B4CFB4150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Concourse</Template>
  <TotalTime>1133</TotalTime>
  <Words>2989</Words>
  <Application>Microsoft Office PowerPoint</Application>
  <PresentationFormat>On-screen Show (4:3)</PresentationFormat>
  <Paragraphs>323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دستور عمل پیشگیری از ترومبوآمبولی وریدی (VTE)  در بارداری و پس از زایمان</vt:lpstr>
      <vt:lpstr> اهمیت پیشگیری از VTE </vt:lpstr>
      <vt:lpstr>PowerPoint Presentation</vt:lpstr>
      <vt:lpstr>تعاریف :</vt:lpstr>
      <vt:lpstr>ترومبوفیلی :</vt:lpstr>
      <vt:lpstr>انواع تروبوفیلی :</vt:lpstr>
      <vt:lpstr>معیارهای بالینی آنتی فسفولپید :</vt:lpstr>
      <vt:lpstr>نحوه استفاده از دستورعمل</vt:lpstr>
      <vt:lpstr>اصول کلی پیشگیری از VTEدر بارداری و پس از زایمان  </vt:lpstr>
      <vt:lpstr>ادامه :</vt:lpstr>
      <vt:lpstr>ادامه درمان :</vt:lpstr>
      <vt:lpstr>نکته :</vt:lpstr>
      <vt:lpstr>ادامه :</vt:lpstr>
      <vt:lpstr>نکته مهم : </vt:lpstr>
      <vt:lpstr>عوامل خطر ایجاد ترومبو آمبولی ریه(جدول شماره 1) :</vt:lpstr>
      <vt:lpstr>2-عواملی که مربوط به شرایط بارداری یا زایمان فعلی فرد</vt:lpstr>
      <vt:lpstr>3-عواملی که برای اولین بار شروع شده اند (بدون سابقه قبلی )یا مقت بوده یا احتمالا قابل برگشتند:  </vt:lpstr>
      <vt:lpstr>-پیبشگیری از ترومبو آمبولی وریدی هنگام بارداری ( جدول شماره 2)</vt:lpstr>
      <vt:lpstr>پیشگیری از ترومبو آمبولی وریدی هنگام بارداری ( جدول شماره 2)</vt:lpstr>
      <vt:lpstr>پیشگیری از ترومبو آمبولی وریدی هنگام بارداری ( جدول شماره 2)</vt:lpstr>
      <vt:lpstr>پیشگیری از ترومبو آمبولی وریدی هنگام بارداری ( جدول شماره 2)</vt:lpstr>
      <vt:lpstr>پیشگیری از ترومبو آمبولی وریدی هنگام بارداری ( جدول شماره 2)</vt:lpstr>
      <vt:lpstr>نکات مهم :</vt:lpstr>
      <vt:lpstr>برخی ملاحظات مهم درمانی هنگام استفاده از داروهای ضد انعقاد </vt:lpstr>
      <vt:lpstr>برخی ملاحظات مهم درمانی هنگام استفاده از داروهای ضد انعقاد </vt:lpstr>
      <vt:lpstr>برخی ملاحظات مهم درمانی هنگام استفاده از داروهای ضد انعقاد در زمان بارداری  </vt:lpstr>
      <vt:lpstr>برخی ملاحظات مهم درمانی هنگام استفاده از داروهای ضد انعقاد در زمان شیردهی  </vt:lpstr>
      <vt:lpstr>اقدام پس از گروه بندی</vt:lpstr>
      <vt:lpstr>موارد منع مصرف هپارین با وزن مولکولی کم LMWH </vt:lpstr>
      <vt:lpstr>آموزش به بیمارانی که از داروهای ضد انعقاد استفاده میکنند </vt:lpstr>
      <vt:lpstr>آموزش نکات زیر درمصرف کننده گان وارفارین  </vt:lpstr>
      <vt:lpstr>عوامل خطر ترومبوآمبولی مربوط به سابقه یا ابتلا فعلی بیماری </vt:lpstr>
      <vt:lpstr>عوامل خطر در سطح خارج بیمارستانی وبه تفکیک ارائه دهنده خدمت </vt:lpstr>
      <vt:lpstr>عوامل خطر در سطح خارج بیمارستانی و به تفکیک ارائه دهنده خدمت آقدامات زیر تعریف شده است :</vt:lpstr>
      <vt:lpstr>عوامل خطرترومبوآمبولی مربوط به وضعیت بارداری فعلی و سایر بیماریها </vt:lpstr>
      <vt:lpstr>سایر عوامل خطر ترومبو آمبولی مربوط به زمان بستری یا هنگام زایمان هستند و در سطوح خارج بیمارستانی ارزیابی نمی شوند </vt:lpstr>
      <vt:lpstr>نکات مهم:</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 عمل پیشگیری از ترومبوآمبولی وریدی در بارداری و پس از زایمان</dc:title>
  <dc:creator/>
  <cp:lastModifiedBy>Shirdel</cp:lastModifiedBy>
  <cp:revision>153</cp:revision>
  <dcterms:created xsi:type="dcterms:W3CDTF">2006-08-16T00:00:00Z</dcterms:created>
  <dcterms:modified xsi:type="dcterms:W3CDTF">2016-03-06T06:41:01Z</dcterms:modified>
</cp:coreProperties>
</file>